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61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34388" y="1714362"/>
            <a:ext cx="16568419" cy="402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62544" y="2303594"/>
            <a:ext cx="16582390" cy="4130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4388" y="10406158"/>
            <a:ext cx="6021705" cy="229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257980D5-859D-6E25-80FB-275F16300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4473F83E-A86B-A0C3-A244-E66F80B493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4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56987" y="2654273"/>
          <a:ext cx="14866619" cy="59766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0175" marR="121920" indent="157480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highway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1600" marR="93980" indent="26987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secondary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4625" marR="167005" indent="11239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surface</a:t>
                      </a: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Railways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BART</a:t>
                      </a:r>
                      <a:r>
                        <a:rPr sz="1900" b="1" spc="-7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51484" marR="388620" indent="-55244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Highway bridges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R="5695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Ports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Fire</a:t>
                      </a:r>
                      <a:r>
                        <a:rPr sz="2050" b="1" spc="-2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following</a:t>
                      </a:r>
                      <a:r>
                        <a:rPr sz="2050" b="1" spc="-2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earthquake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45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developed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1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61531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61531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R="66103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737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2,747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10,847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328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R="61531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Moderate</a:t>
                      </a:r>
                      <a:r>
                        <a:rPr sz="16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R="66103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541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1,883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194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R="59626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6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777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marR="59626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66103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928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3,439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13,507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450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937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61531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585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60" dirty="0">
                <a:latin typeface="Verdana"/>
                <a:cs typeface="Verdana"/>
              </a:rPr>
              <a:t>BART,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Area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Rapid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Transit;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609653"/>
            <a:ext cx="1697736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transportation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fire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following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HayWired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-5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Scenario.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69728" y="2303594"/>
          <a:ext cx="14844394" cy="37312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49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54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30175" marR="121920" indent="157480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highway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444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07950" marR="100330" indent="269875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secondary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444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74625" marR="167005" indent="112395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surface</a:t>
                      </a: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444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Railways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54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BART</a:t>
                      </a:r>
                      <a:r>
                        <a:rPr sz="1900" b="1" spc="-7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54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451484" marR="388620" indent="-55244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Highway bridges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444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Ports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54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Aftershocks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1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6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months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2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2,097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929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104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6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6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year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3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6065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392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1,271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4,966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69290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362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936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4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631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1,025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4,363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105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9290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49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896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08986" y="6235277"/>
            <a:ext cx="18094960" cy="3506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488315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60" dirty="0">
                <a:latin typeface="Verdana"/>
                <a:cs typeface="Verdana"/>
              </a:rPr>
              <a:t>BART,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Area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Rapid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Transit;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  <a:p>
            <a:pPr marL="561340">
              <a:lnSpc>
                <a:spcPct val="100000"/>
              </a:lnSpc>
              <a:spcBef>
                <a:spcPts val="1600"/>
              </a:spcBef>
            </a:pPr>
            <a:r>
              <a:rPr sz="1125" baseline="33333" dirty="0">
                <a:latin typeface="Verdana"/>
                <a:cs typeface="Verdana"/>
              </a:rPr>
              <a:t>1</a:t>
            </a:r>
            <a:r>
              <a:rPr sz="1300" dirty="0">
                <a:latin typeface="Verdana"/>
                <a:cs typeface="Verdana"/>
              </a:rPr>
              <a:t>Percentage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developed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refers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percentage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individual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system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found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areas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classified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low-</a:t>
            </a:r>
            <a:r>
              <a:rPr sz="1300" dirty="0">
                <a:latin typeface="Verdana"/>
                <a:cs typeface="Verdana"/>
              </a:rPr>
              <a:t>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moderate-,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high-intensity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developed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by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2011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National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Cover</a:t>
            </a:r>
            <a:endParaRPr sz="13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sz="1300" spc="-10" dirty="0">
                <a:latin typeface="Verdana"/>
                <a:cs typeface="Verdana"/>
              </a:rPr>
              <a:t>Database.</a:t>
            </a:r>
            <a:endParaRPr sz="1300">
              <a:latin typeface="Verdana"/>
              <a:cs typeface="Verdana"/>
            </a:endParaRPr>
          </a:p>
          <a:p>
            <a:pPr marL="38100" marR="30480" indent="523240">
              <a:lnSpc>
                <a:spcPct val="101499"/>
              </a:lnSpc>
              <a:spcBef>
                <a:spcPts val="825"/>
              </a:spcBef>
            </a:pPr>
            <a:r>
              <a:rPr sz="1125" baseline="33333" dirty="0">
                <a:latin typeface="Verdana"/>
                <a:cs typeface="Verdana"/>
              </a:rPr>
              <a:t>2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all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magnitude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(M)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greater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during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first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three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months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Earthquake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Scenario</a:t>
            </a:r>
            <a:r>
              <a:rPr sz="1300" spc="500" dirty="0">
                <a:latin typeface="Verdana"/>
                <a:cs typeface="Verdana"/>
              </a:rPr>
              <a:t>  </a:t>
            </a:r>
            <a:r>
              <a:rPr sz="1300" dirty="0">
                <a:latin typeface="Verdana"/>
                <a:cs typeface="Verdana"/>
              </a:rPr>
              <a:t>mainshock.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multiple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each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time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category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M6.2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4:47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a.m.,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M5.7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May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11:53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M5.2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June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23,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8:27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M5.3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July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1,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11:19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</a:t>
            </a:r>
            <a:endParaRPr sz="1300">
              <a:latin typeface="Verdana"/>
              <a:cs typeface="Verdana"/>
            </a:endParaRPr>
          </a:p>
          <a:p>
            <a:pPr marL="38100" marR="396875" indent="523240">
              <a:lnSpc>
                <a:spcPct val="101499"/>
              </a:lnSpc>
              <a:spcBef>
                <a:spcPts val="825"/>
              </a:spcBef>
            </a:pPr>
            <a:r>
              <a:rPr sz="1125" baseline="33333" dirty="0">
                <a:latin typeface="Verdana"/>
                <a:cs typeface="Verdana"/>
              </a:rPr>
              <a:t>3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facility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greater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between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12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months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Earthquake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mainshock.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is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multiple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each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time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category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M6.0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Mountain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View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September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30,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8:16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M6.4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Cupertino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October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12:33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a.m.,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M5.4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Sunnyvale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October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2:24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</a:t>
            </a:r>
            <a:endParaRPr sz="1300">
              <a:latin typeface="Verdana"/>
              <a:cs typeface="Verdana"/>
            </a:endParaRPr>
          </a:p>
          <a:p>
            <a:pPr marL="38100" marR="93980" indent="523240">
              <a:lnSpc>
                <a:spcPct val="101499"/>
              </a:lnSpc>
              <a:spcBef>
                <a:spcPts val="819"/>
              </a:spcBef>
            </a:pPr>
            <a:r>
              <a:rPr sz="1125" baseline="33333" dirty="0">
                <a:latin typeface="Verdana"/>
                <a:cs typeface="Verdana"/>
              </a:rPr>
              <a:t>4</a:t>
            </a:r>
            <a:r>
              <a:rPr sz="1300" dirty="0">
                <a:latin typeface="Verdana"/>
                <a:cs typeface="Verdana"/>
              </a:rPr>
              <a:t>Total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facilities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affected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least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moderate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shaking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from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(regardless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number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to </a:t>
            </a:r>
            <a:r>
              <a:rPr sz="1300" dirty="0">
                <a:latin typeface="Verdana"/>
                <a:cs typeface="Verdana"/>
              </a:rPr>
              <a:t>which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exposed).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Exposure of</a:t>
            </a:r>
            <a:r>
              <a:rPr spc="5" dirty="0"/>
              <a:t> </a:t>
            </a:r>
            <a:r>
              <a:rPr dirty="0"/>
              <a:t>transportation</a:t>
            </a:r>
            <a:r>
              <a:rPr spc="10" dirty="0"/>
              <a:t> </a:t>
            </a:r>
            <a:r>
              <a:rPr dirty="0"/>
              <a:t>infrastructure</a:t>
            </a:r>
            <a:r>
              <a:rPr spc="10" dirty="0"/>
              <a:t> </a:t>
            </a:r>
            <a:r>
              <a:rPr dirty="0"/>
              <a:t>to</a:t>
            </a:r>
            <a:r>
              <a:rPr spc="5" dirty="0"/>
              <a:t> </a:t>
            </a:r>
            <a:r>
              <a:rPr dirty="0"/>
              <a:t>aftershocks</a:t>
            </a:r>
            <a:r>
              <a:rPr spc="20" dirty="0"/>
              <a:t> </a:t>
            </a:r>
            <a:r>
              <a:rPr b="0" dirty="0">
                <a:latin typeface="Verdana"/>
                <a:cs typeface="Verdana"/>
              </a:rPr>
              <a:t>from</a:t>
            </a:r>
            <a:r>
              <a:rPr b="0" spc="15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the</a:t>
            </a:r>
            <a:r>
              <a:rPr b="0" spc="5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HayWired</a:t>
            </a:r>
            <a:r>
              <a:rPr b="0" spc="10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Earthquake</a:t>
            </a:r>
            <a:r>
              <a:rPr b="0" spc="15" dirty="0">
                <a:latin typeface="Verdana"/>
                <a:cs typeface="Verdana"/>
              </a:rPr>
              <a:t> </a:t>
            </a:r>
            <a:r>
              <a:rPr b="0" spc="-10" dirty="0">
                <a:latin typeface="Verdana"/>
                <a:cs typeface="Verdana"/>
              </a:rPr>
              <a:t>Scenario.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34388" y="10406158"/>
            <a:ext cx="59836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Table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2.4,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Part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13298" y="2910249"/>
          <a:ext cx="16753840" cy="5583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7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9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9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9715" marR="252729" indent="-254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107950" marR="100965" indent="319405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petroleum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8440" marR="212090" indent="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compressor stations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processing plants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4135" marR="56515" indent="-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receipt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and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delivery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storage 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1120" marR="71120" indent="-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POL</a:t>
                      </a:r>
                      <a:r>
                        <a:rPr sz="1900" b="1" spc="-9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terminals, </a:t>
                      </a:r>
                      <a:r>
                        <a:rPr sz="1900" b="1" spc="-70" dirty="0">
                          <a:latin typeface="SF Compact Display"/>
                          <a:cs typeface="SF Compact Display"/>
                        </a:rPr>
                        <a:t>storage 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facilities, tank</a:t>
                      </a:r>
                      <a:r>
                        <a:rPr sz="1900" b="1" spc="-8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farms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Oil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Refineries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9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Mainshock</a:t>
                      </a:r>
                      <a:r>
                        <a:rPr sz="2050" b="1" spc="-3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ground</a:t>
                      </a:r>
                      <a:r>
                        <a:rPr sz="2050" b="1" spc="-3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shaking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3,237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598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Moderate</a:t>
                      </a:r>
                      <a:r>
                        <a:rPr sz="16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4,021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1,532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6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416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7,674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2,336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839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POL,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petroleum,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oil,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lubricants;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609653"/>
            <a:ext cx="1650491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oil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and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gas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shaking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Scenario mainshock.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2.4,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13298" y="2910249"/>
          <a:ext cx="16753840" cy="5583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7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9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9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9715" marR="252729" indent="-254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107950" marR="100965" indent="319405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petroleum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8440" marR="212090" indent="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compressor stations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processing plants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4135" marR="56515" indent="-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receipt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and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delivery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storage 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1120" marR="71120" indent="-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POL</a:t>
                      </a:r>
                      <a:r>
                        <a:rPr sz="1900" b="1" spc="-9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terminals, </a:t>
                      </a:r>
                      <a:r>
                        <a:rPr sz="1900" b="1" spc="-70" dirty="0">
                          <a:latin typeface="SF Compact Display"/>
                          <a:cs typeface="SF Compact Display"/>
                        </a:rPr>
                        <a:t>storage 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facilities, tank</a:t>
                      </a:r>
                      <a:r>
                        <a:rPr sz="1900" b="1" spc="-8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farms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Oil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Refineries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9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Liquefaction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685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Moderate</a:t>
                      </a:r>
                      <a:r>
                        <a:rPr sz="16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781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398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6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1,558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616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839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POL,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petroleum,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oil,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lubricants;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986605"/>
            <a:ext cx="1745551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oil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and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gas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liquefaction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1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Scenario.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2.4,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13298" y="2910249"/>
          <a:ext cx="16753840" cy="5583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7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9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9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9715" marR="252729" indent="-254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107950" marR="100965" indent="319405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petroleum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8440" marR="212090" indent="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compressor stations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processing plants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4135" marR="56515" indent="-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receipt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and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delivery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storage 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1120" marR="71120" indent="-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POL</a:t>
                      </a:r>
                      <a:r>
                        <a:rPr sz="1900" b="1" spc="-9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terminals, </a:t>
                      </a:r>
                      <a:r>
                        <a:rPr sz="1900" b="1" spc="-70" dirty="0">
                          <a:latin typeface="SF Compact Display"/>
                          <a:cs typeface="SF Compact Display"/>
                        </a:rPr>
                        <a:t>storage 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facilities, tank</a:t>
                      </a:r>
                      <a:r>
                        <a:rPr sz="1900" b="1" spc="-8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farms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Oil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Refineries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9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9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Landslide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Moderate</a:t>
                      </a:r>
                      <a:r>
                        <a:rPr sz="16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6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839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POL,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petroleum,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oil,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lubricants;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986605"/>
            <a:ext cx="1696148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latin typeface="Verdana"/>
                <a:cs typeface="Verdana"/>
              </a:rPr>
              <a:t>Exposure of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oil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and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gas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landslide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1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Scenario.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2.4,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4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13298" y="2604304"/>
          <a:ext cx="16753840" cy="608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87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09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9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9715" marR="252729" indent="-254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107950" marR="100965" indent="319405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petroleum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381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8440" marR="212090" indent="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compressor stations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processing plants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4135" marR="56515" indent="-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receipt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and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delivery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storage 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1120" marR="71120" indent="-635"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POL</a:t>
                      </a:r>
                      <a:r>
                        <a:rPr sz="1900" b="1" spc="-9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terminals, </a:t>
                      </a:r>
                      <a:r>
                        <a:rPr sz="1900" b="1" spc="-70" dirty="0">
                          <a:latin typeface="SF Compact Display"/>
                          <a:cs typeface="SF Compact Display"/>
                        </a:rPr>
                        <a:t>storage 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facilities, tank</a:t>
                      </a:r>
                      <a:r>
                        <a:rPr sz="1900" b="1" spc="-8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farms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Oil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Refineries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9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Fire</a:t>
                      </a:r>
                      <a:r>
                        <a:rPr sz="2050" b="1" spc="-2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following</a:t>
                      </a:r>
                      <a:r>
                        <a:rPr sz="2050" b="1" spc="-2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earthquake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45" dirty="0">
                          <a:latin typeface="Verdana"/>
                          <a:cs typeface="Verdana"/>
                        </a:rPr>
                        <a:t>Percentege</a:t>
                      </a:r>
                      <a:r>
                        <a:rPr sz="16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developed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1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753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313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Moderate</a:t>
                      </a:r>
                      <a:r>
                        <a:rPr sz="16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6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858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362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839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POL,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petroleum,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oil,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lubricants;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609653"/>
            <a:ext cx="163347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oil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and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gas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fire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following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HayWired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-5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Scenario.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2.4,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00644" y="2303594"/>
          <a:ext cx="16582390" cy="4130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86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880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63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9715" marR="252729" indent="-2540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847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marL="114935" marR="107314" indent="319405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Pipelines, petroleum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6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18440" marR="212090" indent="635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compressor stations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847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processing plants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847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4135" marR="56515" indent="-635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receipt</a:t>
                      </a: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and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delivery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points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847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48285" marR="241300" algn="ctr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Natural</a:t>
                      </a:r>
                      <a:r>
                        <a:rPr sz="1900" b="1" spc="-9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5" dirty="0">
                          <a:latin typeface="SF Compact Display"/>
                          <a:cs typeface="SF Compact Display"/>
                        </a:rPr>
                        <a:t>gas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storage 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18478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5890" marR="135890" algn="ct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POL</a:t>
                      </a:r>
                      <a:r>
                        <a:rPr sz="1900" b="1" spc="-9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terminals,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storage </a:t>
                      </a:r>
                      <a:r>
                        <a:rPr sz="1900" b="1" spc="-70" dirty="0">
                          <a:latin typeface="SF Compact Display"/>
                          <a:cs typeface="SF Compact Display"/>
                        </a:rPr>
                        <a:t>facilities,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tank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farms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Oil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Refineries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635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Aftershocks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16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months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2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r>
                        <a:rPr sz="16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year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3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331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0223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r>
                        <a:rPr sz="1425" spc="-15" baseline="32163" dirty="0">
                          <a:latin typeface="Verdana"/>
                          <a:cs typeface="Verdana"/>
                        </a:rPr>
                        <a:t>4</a:t>
                      </a:r>
                      <a:endParaRPr sz="1425" baseline="32163">
                        <a:latin typeface="Verdana"/>
                        <a:cs typeface="Verdana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244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7907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08988" y="6635258"/>
            <a:ext cx="18094960" cy="3506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234315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POL,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petroleum,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oil,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lubricants;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  <a:p>
            <a:pPr marL="561340">
              <a:lnSpc>
                <a:spcPct val="100000"/>
              </a:lnSpc>
              <a:spcBef>
                <a:spcPts val="1600"/>
              </a:spcBef>
            </a:pPr>
            <a:r>
              <a:rPr sz="1125" baseline="33333" dirty="0">
                <a:latin typeface="Verdana"/>
                <a:cs typeface="Verdana"/>
              </a:rPr>
              <a:t>1</a:t>
            </a:r>
            <a:r>
              <a:rPr sz="1300" dirty="0">
                <a:latin typeface="Verdana"/>
                <a:cs typeface="Verdana"/>
              </a:rPr>
              <a:t>Percentage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developed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refers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percentage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individual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system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found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areas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classified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low-</a:t>
            </a:r>
            <a:r>
              <a:rPr sz="1300" dirty="0">
                <a:latin typeface="Verdana"/>
                <a:cs typeface="Verdana"/>
              </a:rPr>
              <a:t>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moderate-,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high-intensity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developed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by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2011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National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Cover</a:t>
            </a:r>
            <a:endParaRPr sz="13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25"/>
              </a:spcBef>
            </a:pPr>
            <a:r>
              <a:rPr sz="1300" spc="-10" dirty="0">
                <a:latin typeface="Verdana"/>
                <a:cs typeface="Verdana"/>
              </a:rPr>
              <a:t>Database.</a:t>
            </a:r>
            <a:endParaRPr sz="1300">
              <a:latin typeface="Verdana"/>
              <a:cs typeface="Verdana"/>
            </a:endParaRPr>
          </a:p>
          <a:p>
            <a:pPr marL="38100" marR="30480" indent="523240">
              <a:lnSpc>
                <a:spcPct val="101499"/>
              </a:lnSpc>
              <a:spcBef>
                <a:spcPts val="825"/>
              </a:spcBef>
            </a:pPr>
            <a:r>
              <a:rPr sz="1125" baseline="33333" dirty="0">
                <a:latin typeface="Verdana"/>
                <a:cs typeface="Verdana"/>
              </a:rPr>
              <a:t>2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all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magnitude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(M)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greater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during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first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three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months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Earthquake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Scenario</a:t>
            </a:r>
            <a:r>
              <a:rPr sz="1300" spc="500" dirty="0">
                <a:latin typeface="Verdana"/>
                <a:cs typeface="Verdana"/>
              </a:rPr>
              <a:t>  </a:t>
            </a:r>
            <a:r>
              <a:rPr sz="1300" dirty="0">
                <a:latin typeface="Verdana"/>
                <a:cs typeface="Verdana"/>
              </a:rPr>
              <a:t>mainshock.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multiple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each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time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category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M6.2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4:47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a.m.,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M5.7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May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11:53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M5.2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June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23,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8:27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M5.3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Palo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Alto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July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1,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11:19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</a:t>
            </a:r>
            <a:endParaRPr sz="1300">
              <a:latin typeface="Verdana"/>
              <a:cs typeface="Verdana"/>
            </a:endParaRPr>
          </a:p>
          <a:p>
            <a:pPr marL="38100" marR="396875" indent="523240">
              <a:lnSpc>
                <a:spcPct val="101499"/>
              </a:lnSpc>
              <a:spcBef>
                <a:spcPts val="825"/>
              </a:spcBef>
            </a:pPr>
            <a:r>
              <a:rPr sz="1125" baseline="33333" dirty="0">
                <a:latin typeface="Verdana"/>
                <a:cs typeface="Verdana"/>
              </a:rPr>
              <a:t>3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facility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all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greater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between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12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months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Earthquake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mainshock.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is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multiple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each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time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exposed.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included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this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category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M6.0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Mountain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View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September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30,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8:16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p.m.,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M6.4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Cupertino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October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12:33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a.m.,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M5.4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event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with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hypocenter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Sunnyvale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October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2018,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2:24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0" dirty="0">
                <a:latin typeface="Verdana"/>
                <a:cs typeface="Verdana"/>
              </a:rPr>
              <a:t>a.m.</a:t>
            </a:r>
            <a:endParaRPr sz="1300">
              <a:latin typeface="Verdana"/>
              <a:cs typeface="Verdana"/>
            </a:endParaRPr>
          </a:p>
          <a:p>
            <a:pPr marL="38100" marR="93980" indent="523240">
              <a:lnSpc>
                <a:spcPct val="101499"/>
              </a:lnSpc>
              <a:spcBef>
                <a:spcPts val="819"/>
              </a:spcBef>
            </a:pPr>
            <a:r>
              <a:rPr sz="1125" baseline="33333" dirty="0">
                <a:latin typeface="Verdana"/>
                <a:cs typeface="Verdana"/>
              </a:rPr>
              <a:t>4</a:t>
            </a:r>
            <a:r>
              <a:rPr sz="1300" dirty="0">
                <a:latin typeface="Verdana"/>
                <a:cs typeface="Verdana"/>
              </a:rPr>
              <a:t>Total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is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count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exposed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length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facilities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affected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by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at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least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moderate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shaking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from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more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(regardless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number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of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aftershocks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to </a:t>
            </a:r>
            <a:r>
              <a:rPr sz="1300" dirty="0">
                <a:latin typeface="Verdana"/>
                <a:cs typeface="Verdana"/>
              </a:rPr>
              <a:t>which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the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lifeline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exposed).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Exposure</a:t>
            </a:r>
            <a:r>
              <a:rPr spc="5" dirty="0"/>
              <a:t> </a:t>
            </a:r>
            <a:r>
              <a:rPr dirty="0"/>
              <a:t>of</a:t>
            </a:r>
            <a:r>
              <a:rPr spc="5" dirty="0"/>
              <a:t> </a:t>
            </a:r>
            <a:r>
              <a:rPr dirty="0"/>
              <a:t>oil</a:t>
            </a:r>
            <a:r>
              <a:rPr spc="5" dirty="0"/>
              <a:t> </a:t>
            </a:r>
            <a:r>
              <a:rPr dirty="0"/>
              <a:t>and</a:t>
            </a:r>
            <a:r>
              <a:rPr spc="5" dirty="0"/>
              <a:t> </a:t>
            </a:r>
            <a:r>
              <a:rPr dirty="0"/>
              <a:t>gas</a:t>
            </a:r>
            <a:r>
              <a:rPr spc="5" dirty="0"/>
              <a:t> </a:t>
            </a:r>
            <a:r>
              <a:rPr dirty="0"/>
              <a:t>infrastructure</a:t>
            </a:r>
            <a:r>
              <a:rPr spc="5" dirty="0"/>
              <a:t> </a:t>
            </a:r>
            <a:r>
              <a:rPr dirty="0"/>
              <a:t>to aftershocks</a:t>
            </a:r>
            <a:r>
              <a:rPr spc="-5" dirty="0"/>
              <a:t> </a:t>
            </a:r>
            <a:r>
              <a:rPr b="0" dirty="0">
                <a:latin typeface="Verdana"/>
                <a:cs typeface="Verdana"/>
              </a:rPr>
              <a:t>from</a:t>
            </a:r>
            <a:r>
              <a:rPr b="0" spc="10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the</a:t>
            </a:r>
            <a:r>
              <a:rPr b="0" spc="5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HayWired</a:t>
            </a:r>
            <a:r>
              <a:rPr b="0" spc="5" dirty="0">
                <a:latin typeface="Verdana"/>
                <a:cs typeface="Verdana"/>
              </a:rPr>
              <a:t> </a:t>
            </a:r>
            <a:r>
              <a:rPr b="0" dirty="0">
                <a:latin typeface="Verdana"/>
                <a:cs typeface="Verdana"/>
              </a:rPr>
              <a:t>Earthquake</a:t>
            </a:r>
            <a:r>
              <a:rPr b="0" spc="10" dirty="0">
                <a:latin typeface="Verdana"/>
                <a:cs typeface="Verdana"/>
              </a:rPr>
              <a:t> </a:t>
            </a:r>
            <a:r>
              <a:rPr b="0" spc="-10" dirty="0">
                <a:latin typeface="Verdana"/>
                <a:cs typeface="Verdana"/>
              </a:rPr>
              <a:t>Scenario.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45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11593" y="5935239"/>
            <a:ext cx="8736330" cy="3757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4365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12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13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transmission</a:t>
            </a:r>
            <a:r>
              <a:rPr sz="2200" b="1" spc="12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infrastructure</a:t>
            </a:r>
            <a:r>
              <a:rPr sz="2200" b="1" spc="13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relative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rupture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Hayward</a:t>
            </a:r>
            <a:r>
              <a:rPr sz="2200" b="1" spc="4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Fault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during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Many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transmission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infrastructure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lifelines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fault,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including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natural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gas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petroleum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pipelines,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water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supply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transmission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systems, </a:t>
            </a:r>
            <a:r>
              <a:rPr sz="2200" dirty="0">
                <a:latin typeface="Verdana"/>
                <a:cs typeface="Verdana"/>
              </a:rPr>
              <a:t>highways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secondary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roads,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electric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power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transmission </a:t>
            </a:r>
            <a:r>
              <a:rPr sz="2200" dirty="0">
                <a:latin typeface="Verdana"/>
                <a:cs typeface="Verdana"/>
              </a:rPr>
              <a:t>lines,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long-haul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cables.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Where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linear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features </a:t>
            </a:r>
            <a:r>
              <a:rPr sz="2200" dirty="0">
                <a:latin typeface="Verdana"/>
                <a:cs typeface="Verdana"/>
              </a:rPr>
              <a:t>cross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fault,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intersection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points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colored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be </a:t>
            </a:r>
            <a:r>
              <a:rPr sz="2200" dirty="0">
                <a:latin typeface="Verdana"/>
                <a:cs typeface="Verdana"/>
              </a:rPr>
              <a:t>consistent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linear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infrastructure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they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correspond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to </a:t>
            </a:r>
            <a:r>
              <a:rPr sz="2200" dirty="0">
                <a:latin typeface="Verdana"/>
                <a:cs typeface="Verdana"/>
              </a:rPr>
              <a:t>(for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example,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yellow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point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denotes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where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natural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gas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or </a:t>
            </a:r>
            <a:r>
              <a:rPr sz="2200" dirty="0">
                <a:latin typeface="Verdana"/>
                <a:cs typeface="Verdana"/>
              </a:rPr>
              <a:t>petroleum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pipeline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fault).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879020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51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2B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90154" y="5373999"/>
            <a:ext cx="9666605" cy="34182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transmission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infrastructure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relative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rupture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Hayward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Fault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during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Many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transmission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infrastructure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lifelines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fault,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including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natural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gas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petroleum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pipelines,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water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supply </a:t>
            </a:r>
            <a:r>
              <a:rPr sz="2200" dirty="0">
                <a:latin typeface="Verdana"/>
                <a:cs typeface="Verdana"/>
              </a:rPr>
              <a:t>transmission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systems,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highways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secondary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roads,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electric </a:t>
            </a:r>
            <a:r>
              <a:rPr sz="2200" dirty="0">
                <a:latin typeface="Verdana"/>
                <a:cs typeface="Verdana"/>
              </a:rPr>
              <a:t>power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transmission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lines,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long-haul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cables.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Where </a:t>
            </a:r>
            <a:r>
              <a:rPr sz="2200" dirty="0">
                <a:latin typeface="Verdana"/>
                <a:cs typeface="Verdana"/>
              </a:rPr>
              <a:t>linear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features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fault,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intersection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points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colored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to </a:t>
            </a:r>
            <a:r>
              <a:rPr sz="2200" dirty="0">
                <a:latin typeface="Verdana"/>
                <a:cs typeface="Verdana"/>
              </a:rPr>
              <a:t>be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consistent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linear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infrastructure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correspond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(for </a:t>
            </a:r>
            <a:r>
              <a:rPr sz="2200" dirty="0">
                <a:latin typeface="Verdana"/>
                <a:cs typeface="Verdana"/>
              </a:rPr>
              <a:t>example,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yellow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point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denotes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where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natural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gas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petroleum </a:t>
            </a:r>
            <a:r>
              <a:rPr sz="2200" dirty="0">
                <a:latin typeface="Verdana"/>
                <a:cs typeface="Verdana"/>
              </a:rPr>
              <a:t>pipeline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crosses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fault).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7940847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45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3A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18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36440" y="6577675"/>
            <a:ext cx="7796530" cy="172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Bay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Area,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ground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shaking </a:t>
            </a:r>
            <a:r>
              <a:rPr sz="2200" b="1" dirty="0">
                <a:latin typeface="Verdana"/>
                <a:cs typeface="Verdana"/>
              </a:rPr>
              <a:t>as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result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Scenario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Hayward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Fault.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Ground-</a:t>
            </a:r>
            <a:r>
              <a:rPr sz="2200" spc="-10" dirty="0">
                <a:latin typeface="Verdana"/>
                <a:cs typeface="Verdana"/>
              </a:rPr>
              <a:t>shaking </a:t>
            </a:r>
            <a:r>
              <a:rPr sz="2200" dirty="0">
                <a:latin typeface="Verdana"/>
                <a:cs typeface="Verdana"/>
              </a:rPr>
              <a:t>classifications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used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this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chapter.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M</a:t>
            </a:r>
            <a:r>
              <a:rPr sz="1950" i="1" baseline="-32051" dirty="0">
                <a:latin typeface="Verdana"/>
                <a:cs typeface="Verdana"/>
              </a:rPr>
              <a:t>w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moment magnitude.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982" y="1047088"/>
            <a:ext cx="8857297" cy="92158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557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44813" y="6772433"/>
            <a:ext cx="809815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U.S.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Geological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Survey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ShakeMap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the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Scenario’s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hypothetical </a:t>
            </a:r>
            <a:r>
              <a:rPr sz="2450" b="1" dirty="0">
                <a:latin typeface="Verdana"/>
                <a:cs typeface="Verdana"/>
              </a:rPr>
              <a:t>magnitude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7.0</a:t>
            </a:r>
            <a:r>
              <a:rPr sz="2450" b="1" spc="-10" dirty="0">
                <a:latin typeface="Verdana"/>
                <a:cs typeface="Verdana"/>
              </a:rPr>
              <a:t> mainshock.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1047088"/>
            <a:ext cx="18426430" cy="9219565"/>
            <a:chOff x="1047088" y="1047088"/>
            <a:chExt cx="18426430" cy="92195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9710422" cy="92191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6879" y="8240576"/>
              <a:ext cx="9126329" cy="18349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51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3B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36440" y="6577675"/>
            <a:ext cx="7796530" cy="172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Bay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Area,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ground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shaking </a:t>
            </a:r>
            <a:r>
              <a:rPr sz="2200" b="1" dirty="0">
                <a:latin typeface="Verdana"/>
                <a:cs typeface="Verdana"/>
              </a:rPr>
              <a:t>as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result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Scenario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Hayward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Fault.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Ground-</a:t>
            </a:r>
            <a:r>
              <a:rPr sz="2200" spc="-10" dirty="0">
                <a:latin typeface="Verdana"/>
                <a:cs typeface="Verdana"/>
              </a:rPr>
              <a:t>shaking </a:t>
            </a:r>
            <a:r>
              <a:rPr sz="2200" dirty="0">
                <a:latin typeface="Verdana"/>
                <a:cs typeface="Verdana"/>
              </a:rPr>
              <a:t>classifications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used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this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chapter.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M</a:t>
            </a:r>
            <a:r>
              <a:rPr sz="1950" i="1" baseline="-32051" dirty="0">
                <a:latin typeface="Verdana"/>
                <a:cs typeface="Verdana"/>
              </a:rPr>
              <a:t>w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moment magnitude.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982" y="1047088"/>
            <a:ext cx="8857297" cy="89091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3967186" cy="921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786076"/>
            <a:ext cx="847598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multi-hazard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roadways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potential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impacts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California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Department</a:t>
            </a:r>
            <a:endParaRPr sz="2200">
              <a:latin typeface="Verdana"/>
              <a:cs typeface="Verdana"/>
            </a:endParaRPr>
          </a:p>
          <a:p>
            <a:pPr marL="12700" marR="577215">
              <a:lnSpc>
                <a:spcPct val="101200"/>
              </a:lnSpc>
            </a:pP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Transportation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highway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bridges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51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20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3764939" cy="921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786076"/>
            <a:ext cx="840105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repair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times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highway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bridges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as </a:t>
            </a:r>
            <a:r>
              <a:rPr sz="2200" dirty="0">
                <a:latin typeface="Verdana"/>
                <a:cs typeface="Verdana"/>
              </a:rPr>
              <a:t>determined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California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Department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Transportation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multi-hazard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51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21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8156" y="922893"/>
            <a:ext cx="13665200" cy="9338945"/>
            <a:chOff x="348156" y="922893"/>
            <a:chExt cx="13665200" cy="93389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156" y="922893"/>
              <a:ext cx="13665048" cy="75420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1182" y="8271999"/>
              <a:ext cx="6262301" cy="19894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4290529" y="2035881"/>
            <a:ext cx="4735830" cy="5793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census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tracts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concentrations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of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industrial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warehouse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uses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Buildings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with </a:t>
            </a:r>
            <a:r>
              <a:rPr sz="2200" dirty="0">
                <a:latin typeface="Verdana"/>
                <a:cs typeface="Verdana"/>
              </a:rPr>
              <a:t>industrial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warehouse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uses </a:t>
            </a:r>
            <a:r>
              <a:rPr sz="2200" dirty="0">
                <a:latin typeface="Verdana"/>
                <a:cs typeface="Verdana"/>
              </a:rPr>
              <a:t>include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heavy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light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industrial </a:t>
            </a:r>
            <a:r>
              <a:rPr sz="2200" dirty="0">
                <a:latin typeface="Verdana"/>
                <a:cs typeface="Verdana"/>
              </a:rPr>
              <a:t>uses;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food,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drug,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chemical,</a:t>
            </a:r>
            <a:endParaRPr sz="2200">
              <a:latin typeface="Verdana"/>
              <a:cs typeface="Verdana"/>
            </a:endParaRPr>
          </a:p>
          <a:p>
            <a:pPr marL="12700" marR="467359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metal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processing;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high </a:t>
            </a:r>
            <a:r>
              <a:rPr sz="2200" dirty="0">
                <a:latin typeface="Verdana"/>
                <a:cs typeface="Verdana"/>
              </a:rPr>
              <a:t>technology;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construction.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maps: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only </a:t>
            </a:r>
            <a:r>
              <a:rPr sz="2200" dirty="0">
                <a:latin typeface="Verdana"/>
                <a:cs typeface="Verdana"/>
              </a:rPr>
              <a:t>(without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fire).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spc="-10" dirty="0">
                <a:latin typeface="Verdana"/>
                <a:cs typeface="Verdana"/>
              </a:rPr>
              <a:t>hazards.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4388" y="10406158"/>
            <a:ext cx="437642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22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86193" y="6856200"/>
            <a:ext cx="841375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locations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 air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and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sea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spc="-20" dirty="0">
                <a:latin typeface="Verdana"/>
                <a:cs typeface="Verdana"/>
              </a:rPr>
              <a:t>port </a:t>
            </a:r>
            <a:r>
              <a:rPr sz="2450" b="1" dirty="0">
                <a:latin typeface="Verdana"/>
                <a:cs typeface="Verdana"/>
              </a:rPr>
              <a:t>infrastructure in the Bay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Area.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Major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airports </a:t>
            </a:r>
            <a:r>
              <a:rPr sz="2450" spc="-25" dirty="0">
                <a:latin typeface="Verdana"/>
                <a:cs typeface="Verdana"/>
              </a:rPr>
              <a:t>are </a:t>
            </a:r>
            <a:r>
              <a:rPr sz="2450" dirty="0">
                <a:latin typeface="Verdana"/>
                <a:cs typeface="Verdana"/>
              </a:rPr>
              <a:t>represented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by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runways,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while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minor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airports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are </a:t>
            </a:r>
            <a:r>
              <a:rPr sz="2450" dirty="0">
                <a:latin typeface="Verdana"/>
                <a:cs typeface="Verdana"/>
              </a:rPr>
              <a:t>represented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points. Seaports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are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shown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using </a:t>
            </a:r>
            <a:r>
              <a:rPr sz="2450" spc="-20" dirty="0">
                <a:latin typeface="Verdana"/>
                <a:cs typeface="Verdana"/>
              </a:rPr>
              <a:t>full </a:t>
            </a:r>
            <a:r>
              <a:rPr sz="2450" dirty="0">
                <a:latin typeface="Verdana"/>
                <a:cs typeface="Verdana"/>
              </a:rPr>
              <a:t>port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boundaries.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moment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980388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797179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Air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Sea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Port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23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13950" y="5986483"/>
            <a:ext cx="902462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468630" algn="just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potential impact of </a:t>
            </a:r>
            <a:r>
              <a:rPr sz="2450" b="1" spc="-10" dirty="0">
                <a:latin typeface="Verdana"/>
                <a:cs typeface="Verdana"/>
              </a:rPr>
              <a:t>HayWired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shaking </a:t>
            </a:r>
            <a:r>
              <a:rPr sz="2450" b="1" dirty="0">
                <a:latin typeface="Verdana"/>
                <a:cs typeface="Verdana"/>
              </a:rPr>
              <a:t>intensity on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air and sea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port </a:t>
            </a:r>
            <a:r>
              <a:rPr sz="2450" b="1" spc="-10" dirty="0">
                <a:latin typeface="Verdana"/>
                <a:cs typeface="Verdana"/>
              </a:rPr>
              <a:t>infrastructure.</a:t>
            </a:r>
            <a:endParaRPr sz="2450">
              <a:latin typeface="Verdana"/>
              <a:cs typeface="Verdana"/>
            </a:endParaRPr>
          </a:p>
          <a:p>
            <a:pPr marL="38100" marR="30480" algn="just">
              <a:lnSpc>
                <a:spcPts val="2970"/>
              </a:lnSpc>
              <a:spcBef>
                <a:spcPts val="95"/>
              </a:spcBef>
            </a:pPr>
            <a:r>
              <a:rPr sz="2450" dirty="0">
                <a:latin typeface="Verdana"/>
                <a:cs typeface="Verdana"/>
              </a:rPr>
              <a:t>Description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4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maps: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A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Central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Bay.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B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South </a:t>
            </a:r>
            <a:r>
              <a:rPr sz="2450" spc="-20" dirty="0">
                <a:latin typeface="Verdana"/>
                <a:cs typeface="Verdana"/>
              </a:rPr>
              <a:t>Bay.</a:t>
            </a:r>
            <a:r>
              <a:rPr sz="2450" spc="-45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C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San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Francisco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Bay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peninsula.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D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North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Bay.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moment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1047088"/>
            <a:ext cx="13894435" cy="9235440"/>
            <a:chOff x="1047088" y="1047088"/>
            <a:chExt cx="13894435" cy="92354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8580458" cy="92143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7550" y="8544242"/>
              <a:ext cx="5313545" cy="173816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4388" y="10406158"/>
            <a:ext cx="965200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Ground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Shaking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Air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Sea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Port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24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13950" y="5222742"/>
            <a:ext cx="9024620" cy="266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4064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potential impact of </a:t>
            </a:r>
            <a:r>
              <a:rPr sz="2450" b="1" spc="-10" dirty="0">
                <a:latin typeface="Verdana"/>
                <a:cs typeface="Verdana"/>
              </a:rPr>
              <a:t>HayWired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failure </a:t>
            </a:r>
            <a:r>
              <a:rPr sz="2450" b="1" dirty="0">
                <a:latin typeface="Verdana"/>
                <a:cs typeface="Verdana"/>
              </a:rPr>
              <a:t>intensity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on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air and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sea port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infrastructure.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Ground </a:t>
            </a:r>
            <a:r>
              <a:rPr sz="2450" dirty="0">
                <a:latin typeface="Verdana"/>
                <a:cs typeface="Verdana"/>
              </a:rPr>
              <a:t>failure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represented by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 </a:t>
            </a:r>
            <a:r>
              <a:rPr sz="2450" spc="-10" dirty="0">
                <a:latin typeface="Verdana"/>
                <a:cs typeface="Verdana"/>
              </a:rPr>
              <a:t>landslides.</a:t>
            </a:r>
            <a:endParaRPr sz="2450">
              <a:latin typeface="Verdana"/>
              <a:cs typeface="Verdana"/>
            </a:endParaRPr>
          </a:p>
          <a:p>
            <a:pPr marL="38100" marR="30480" algn="just">
              <a:lnSpc>
                <a:spcPts val="2970"/>
              </a:lnSpc>
              <a:spcBef>
                <a:spcPts val="95"/>
              </a:spcBef>
            </a:pPr>
            <a:r>
              <a:rPr sz="2450" dirty="0">
                <a:latin typeface="Verdana"/>
                <a:cs typeface="Verdana"/>
              </a:rPr>
              <a:t>Description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4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maps: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A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Central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Bay.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B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South </a:t>
            </a:r>
            <a:r>
              <a:rPr sz="2450" spc="-20" dirty="0">
                <a:latin typeface="Verdana"/>
                <a:cs typeface="Verdana"/>
              </a:rPr>
              <a:t>Bay.</a:t>
            </a:r>
            <a:r>
              <a:rPr sz="2450" spc="-45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C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San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Francisco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Bay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peninsula.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D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North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Bay.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moment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1047088"/>
            <a:ext cx="14599285" cy="9214485"/>
            <a:chOff x="1047088" y="1047088"/>
            <a:chExt cx="14599285" cy="92144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8646083" cy="92143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3796" y="8481416"/>
              <a:ext cx="6222574" cy="178005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4388" y="10406158"/>
            <a:ext cx="926719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Ground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Failure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Air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Sea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Port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25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28076" y="7368640"/>
            <a:ext cx="858710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 showing rail infrastructure in the Bay </a:t>
            </a:r>
            <a:r>
              <a:rPr sz="2450" b="1" spc="-10" dirty="0">
                <a:latin typeface="Verdana"/>
                <a:cs typeface="Verdana"/>
              </a:rPr>
              <a:t>Area. </a:t>
            </a:r>
            <a:r>
              <a:rPr sz="2450" dirty="0">
                <a:latin typeface="Verdana"/>
                <a:cs typeface="Verdana"/>
              </a:rPr>
              <a:t>Concentrations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rail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lines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can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found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in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areas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with </a:t>
            </a:r>
            <a:r>
              <a:rPr sz="2450" dirty="0">
                <a:latin typeface="Verdana"/>
                <a:cs typeface="Verdana"/>
              </a:rPr>
              <a:t>seaports,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with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major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freight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lines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crossing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region </a:t>
            </a:r>
            <a:r>
              <a:rPr sz="2450" dirty="0">
                <a:latin typeface="Verdana"/>
                <a:cs typeface="Verdana"/>
              </a:rPr>
              <a:t>throughout.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moment</a:t>
            </a:r>
            <a:r>
              <a:rPr sz="2450" spc="-10" dirty="0">
                <a:latin typeface="Verdana"/>
                <a:cs typeface="Verdana"/>
              </a:rPr>
              <a:t> magnitude.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980388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6906259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Rail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4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4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26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85864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Ground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Shaking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Rail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27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53727" y="8154590"/>
            <a:ext cx="858647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potential impact of </a:t>
            </a:r>
            <a:r>
              <a:rPr sz="2450" b="1" spc="-10" dirty="0">
                <a:latin typeface="Verdana"/>
                <a:cs typeface="Verdana"/>
              </a:rPr>
              <a:t>HayWired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shaking </a:t>
            </a:r>
            <a:r>
              <a:rPr sz="2450" b="1" dirty="0">
                <a:latin typeface="Verdana"/>
                <a:cs typeface="Verdana"/>
              </a:rPr>
              <a:t>intensity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on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rail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infrastructure.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moment magnitude.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980388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84683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Ground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Failure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Rail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28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69960" y="7777638"/>
            <a:ext cx="8355330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algn="just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potential impact of </a:t>
            </a:r>
            <a:r>
              <a:rPr sz="2450" b="1" spc="-10" dirty="0">
                <a:latin typeface="Verdana"/>
                <a:cs typeface="Verdana"/>
              </a:rPr>
              <a:t>HayWired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failure </a:t>
            </a:r>
            <a:r>
              <a:rPr sz="2450" b="1" dirty="0">
                <a:latin typeface="Verdana"/>
                <a:cs typeface="Verdana"/>
              </a:rPr>
              <a:t>intensity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on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rail infrastructure.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Ground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failure</a:t>
            </a:r>
            <a:endParaRPr sz="2450">
              <a:latin typeface="Verdana"/>
              <a:cs typeface="Verdana"/>
            </a:endParaRPr>
          </a:p>
          <a:p>
            <a:pPr marL="38100" marR="527050" algn="just">
              <a:lnSpc>
                <a:spcPts val="2970"/>
              </a:lnSpc>
              <a:spcBef>
                <a:spcPts val="100"/>
              </a:spcBef>
            </a:pPr>
            <a:r>
              <a:rPr sz="2450" dirty="0">
                <a:latin typeface="Verdana"/>
                <a:cs typeface="Verdana"/>
              </a:rPr>
              <a:t>is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represented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by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landslides.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i="1" spc="-25" dirty="0">
                <a:latin typeface="Verdana"/>
                <a:cs typeface="Verdana"/>
              </a:rPr>
              <a:t>M</a:t>
            </a:r>
            <a:r>
              <a:rPr sz="2175" i="1" spc="-37" baseline="-30651" dirty="0">
                <a:latin typeface="Verdana"/>
                <a:cs typeface="Verdana"/>
              </a:rPr>
              <a:t>w</a:t>
            </a:r>
            <a:r>
              <a:rPr sz="2450" spc="-25" dirty="0">
                <a:latin typeface="Verdana"/>
                <a:cs typeface="Verdana"/>
              </a:rPr>
              <a:t>, </a:t>
            </a:r>
            <a:r>
              <a:rPr sz="2450" dirty="0">
                <a:latin typeface="Verdana"/>
                <a:cs typeface="Verdana"/>
              </a:rPr>
              <a:t>moment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980388" cy="92143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80377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O,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Tables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6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and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415" y="3201228"/>
            <a:ext cx="1755203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Estimated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building-</a:t>
            </a:r>
            <a:r>
              <a:rPr sz="2450" b="1" dirty="0">
                <a:latin typeface="Verdana"/>
                <a:cs typeface="Verdana"/>
              </a:rPr>
              <a:t>restoration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delays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due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utility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disruption</a:t>
            </a:r>
            <a:r>
              <a:rPr sz="2450" b="1" spc="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following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hypothetical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magnitude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7.0 </a:t>
            </a:r>
            <a:r>
              <a:rPr sz="2450" dirty="0">
                <a:latin typeface="Verdana"/>
                <a:cs typeface="Verdana"/>
              </a:rPr>
              <a:t>mainshock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-10" dirty="0">
                <a:latin typeface="Verdana"/>
                <a:cs typeface="Verdana"/>
              </a:rPr>
              <a:t> Scenario.</a:t>
            </a:r>
            <a:endParaRPr sz="2450">
              <a:latin typeface="Verdana"/>
              <a:cs typeface="Verdan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047087" y="4386196"/>
          <a:ext cx="18086705" cy="31127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8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5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76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5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764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48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900">
                        <a:latin typeface="Times New Roman"/>
                        <a:cs typeface="Times New Roman"/>
                      </a:endParaRPr>
                    </a:p>
                    <a:p>
                      <a:pPr marL="6508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300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Utility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381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San</a:t>
                      </a:r>
                      <a:r>
                        <a:rPr sz="3000" b="1" spc="4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Francisco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Oakland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dirty="0">
                          <a:latin typeface="SF Compact Display"/>
                          <a:cs typeface="SF Compact Display"/>
                        </a:rPr>
                        <a:t>50%</a:t>
                      </a:r>
                      <a:r>
                        <a:rPr sz="3000" b="1" spc="5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Restoration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Tail</a:t>
                      </a:r>
                      <a:r>
                        <a:rPr sz="3000" b="1" spc="-1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restoration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dirty="0">
                          <a:latin typeface="SF Compact Display"/>
                          <a:cs typeface="SF Compact Display"/>
                        </a:rPr>
                        <a:t>50%</a:t>
                      </a:r>
                      <a:r>
                        <a:rPr sz="3000" b="1" spc="5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Restoration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Tail</a:t>
                      </a:r>
                      <a:r>
                        <a:rPr sz="3000" b="1" spc="-1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00" b="1" spc="-10" dirty="0">
                          <a:latin typeface="SF Compact Display"/>
                          <a:cs typeface="SF Compact Display"/>
                        </a:rPr>
                        <a:t>Restoration</a:t>
                      </a:r>
                      <a:endParaRPr sz="3000">
                        <a:latin typeface="SF Compact Display"/>
                        <a:cs typeface="SF Compact Display"/>
                      </a:endParaRPr>
                    </a:p>
                  </a:txBody>
                  <a:tcPr marL="0" marR="0" marT="55879" marB="0"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Water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3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768F6D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100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768F6D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768F6D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100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90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3556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28575">
                      <a:solidFill>
                        <a:srgbClr val="768F6D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Natural</a:t>
                      </a:r>
                      <a:r>
                        <a:rPr sz="265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5" dirty="0">
                          <a:latin typeface="Verdana"/>
                          <a:cs typeface="Verdana"/>
                        </a:rPr>
                        <a:t>gas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~9</a:t>
                      </a:r>
                      <a:r>
                        <a:rPr sz="2650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90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~33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~10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 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90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~36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Electricity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 </a:t>
                      </a:r>
                      <a:r>
                        <a:rPr sz="2650" spc="-25" dirty="0">
                          <a:latin typeface="Verdana"/>
                          <a:cs typeface="Verdana"/>
                        </a:rPr>
                        <a:t>day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5176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99.5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2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96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Voice/data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5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100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7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100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percent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at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30</a:t>
                      </a:r>
                      <a:r>
                        <a:rPr sz="2650" spc="-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20" dirty="0">
                          <a:latin typeface="Verdana"/>
                          <a:cs typeface="Verdana"/>
                        </a:rPr>
                        <a:t>days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24130" marB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850455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Ground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Shaking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Oil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4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29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3590" y="5264626"/>
            <a:ext cx="9082405" cy="266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potential impact of </a:t>
            </a:r>
            <a:r>
              <a:rPr sz="2450" b="1" spc="-10" dirty="0">
                <a:latin typeface="Verdana"/>
                <a:cs typeface="Verdana"/>
              </a:rPr>
              <a:t>HayWired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shaking </a:t>
            </a:r>
            <a:r>
              <a:rPr sz="2450" b="1" dirty="0">
                <a:latin typeface="Verdana"/>
                <a:cs typeface="Verdana"/>
              </a:rPr>
              <a:t>intensity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on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oil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infrastructure.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Ground failure </a:t>
            </a:r>
            <a:r>
              <a:rPr sz="2450" spc="-25" dirty="0">
                <a:latin typeface="Verdana"/>
                <a:cs typeface="Verdana"/>
              </a:rPr>
              <a:t>is </a:t>
            </a:r>
            <a:r>
              <a:rPr sz="2450" dirty="0">
                <a:latin typeface="Verdana"/>
                <a:cs typeface="Verdana"/>
              </a:rPr>
              <a:t>represented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by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landslides.</a:t>
            </a:r>
            <a:r>
              <a:rPr sz="2450" spc="-10" dirty="0">
                <a:latin typeface="Verdana"/>
                <a:cs typeface="Verdana"/>
              </a:rPr>
              <a:t> Description</a:t>
            </a:r>
            <a:r>
              <a:rPr sz="2450" spc="6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4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maps: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A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Central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Bay.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B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South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Bay.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C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San </a:t>
            </a:r>
            <a:r>
              <a:rPr sz="2450" dirty="0">
                <a:latin typeface="Verdana"/>
                <a:cs typeface="Verdana"/>
              </a:rPr>
              <a:t>Francisco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Bay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peninsula.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D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North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Bay.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moment magnitude.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486" y="1132272"/>
            <a:ext cx="8443739" cy="90000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7500" y="8502667"/>
            <a:ext cx="4942939" cy="164299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8385809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Scenario: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Ground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Failure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on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Oil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Infrastructure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Map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created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for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Exercise</a:t>
            </a:r>
            <a:r>
              <a:rPr sz="1300" spc="3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Toolkit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30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3590" y="5264626"/>
            <a:ext cx="9082405" cy="266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potential impact of </a:t>
            </a:r>
            <a:r>
              <a:rPr sz="2450" b="1" spc="-10" dirty="0">
                <a:latin typeface="Verdana"/>
                <a:cs typeface="Verdana"/>
              </a:rPr>
              <a:t>HayWired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mainshock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failure </a:t>
            </a:r>
            <a:r>
              <a:rPr sz="2450" b="1" dirty="0">
                <a:latin typeface="Verdana"/>
                <a:cs typeface="Verdana"/>
              </a:rPr>
              <a:t>intensity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on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oil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infrastructure.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Ground failure </a:t>
            </a:r>
            <a:r>
              <a:rPr sz="2450" spc="-25" dirty="0">
                <a:latin typeface="Verdana"/>
                <a:cs typeface="Verdana"/>
              </a:rPr>
              <a:t>is </a:t>
            </a:r>
            <a:r>
              <a:rPr sz="2450" dirty="0">
                <a:latin typeface="Verdana"/>
                <a:cs typeface="Verdana"/>
              </a:rPr>
              <a:t>represented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by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landslides.</a:t>
            </a:r>
            <a:r>
              <a:rPr sz="2450" spc="-10" dirty="0">
                <a:latin typeface="Verdana"/>
                <a:cs typeface="Verdana"/>
              </a:rPr>
              <a:t> Description</a:t>
            </a:r>
            <a:r>
              <a:rPr sz="2450" spc="6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4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maps: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A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Central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Bay.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B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South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Bay.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C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San </a:t>
            </a:r>
            <a:r>
              <a:rPr sz="2450" dirty="0">
                <a:latin typeface="Verdana"/>
                <a:cs typeface="Verdana"/>
              </a:rPr>
              <a:t>Francisco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Bay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peninsula.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D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North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East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Bay.</a:t>
            </a:r>
            <a:r>
              <a:rPr sz="2450" spc="-40" dirty="0">
                <a:latin typeface="Verdana"/>
                <a:cs typeface="Verdana"/>
              </a:rPr>
              <a:t> </a:t>
            </a:r>
            <a:r>
              <a:rPr sz="2450" i="1" dirty="0">
                <a:latin typeface="Verdana"/>
                <a:cs typeface="Verdana"/>
              </a:rPr>
              <a:t>M</a:t>
            </a:r>
            <a:r>
              <a:rPr sz="2175" i="1" baseline="-30651" dirty="0">
                <a:latin typeface="Verdana"/>
                <a:cs typeface="Verdana"/>
              </a:rPr>
              <a:t>w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moment magnitude.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486" y="1132272"/>
            <a:ext cx="8443739" cy="900002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0715" y="8502667"/>
            <a:ext cx="5439932" cy="1642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01679" y="5746286"/>
            <a:ext cx="9776460" cy="3041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combined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for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all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types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cellular </a:t>
            </a:r>
            <a:r>
              <a:rPr sz="2450" b="1" dirty="0">
                <a:latin typeface="Verdana"/>
                <a:cs typeface="Verdana"/>
              </a:rPr>
              <a:t>sites</a:t>
            </a:r>
            <a:r>
              <a:rPr sz="2450" b="1" spc="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for</a:t>
            </a:r>
            <a:r>
              <a:rPr sz="2450" b="1" spc="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4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2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114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mainshock</a:t>
            </a:r>
            <a:r>
              <a:rPr sz="2450" b="1" spc="6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 Bay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Area.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Each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cellular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site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identified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based on </a:t>
            </a:r>
            <a:r>
              <a:rPr sz="2450" spc="-25" dirty="0">
                <a:latin typeface="Verdana"/>
                <a:cs typeface="Verdana"/>
              </a:rPr>
              <a:t>the </a:t>
            </a:r>
            <a:r>
              <a:rPr sz="2450" dirty="0">
                <a:latin typeface="Verdana"/>
                <a:cs typeface="Verdana"/>
              </a:rPr>
              <a:t>highest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level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 hazard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mapped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for shaking,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 </a:t>
            </a:r>
            <a:r>
              <a:rPr sz="2450" spc="-25" dirty="0">
                <a:latin typeface="Verdana"/>
                <a:cs typeface="Verdana"/>
              </a:rPr>
              <a:t>and </a:t>
            </a:r>
            <a:r>
              <a:rPr sz="2450" dirty="0">
                <a:latin typeface="Verdana"/>
                <a:cs typeface="Verdana"/>
              </a:rPr>
              <a:t>landslide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probability,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fire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density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(burned-</a:t>
            </a:r>
            <a:r>
              <a:rPr sz="2450" dirty="0">
                <a:latin typeface="Verdana"/>
                <a:cs typeface="Verdana"/>
              </a:rPr>
              <a:t>building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square </a:t>
            </a:r>
            <a:r>
              <a:rPr sz="2450" dirty="0">
                <a:latin typeface="Verdana"/>
                <a:cs typeface="Verdana"/>
              </a:rPr>
              <a:t>footage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relative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developed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area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containing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fires).</a:t>
            </a:r>
            <a:endParaRPr sz="2450">
              <a:latin typeface="Verdana"/>
              <a:cs typeface="Verdana"/>
            </a:endParaRPr>
          </a:p>
          <a:p>
            <a:pPr marL="12700" marR="564515">
              <a:lnSpc>
                <a:spcPts val="2970"/>
              </a:lnSpc>
              <a:spcBef>
                <a:spcPts val="100"/>
              </a:spcBef>
            </a:pPr>
            <a:r>
              <a:rPr sz="2450" dirty="0">
                <a:latin typeface="Verdana"/>
                <a:cs typeface="Verdana"/>
              </a:rPr>
              <a:t>White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star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shows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mainshock</a:t>
            </a:r>
            <a:r>
              <a:rPr sz="2450" spc="-20" dirty="0">
                <a:latin typeface="Verdana"/>
                <a:cs typeface="Verdana"/>
              </a:rPr>
              <a:t> epicenter. </a:t>
            </a:r>
            <a:r>
              <a:rPr sz="2450" i="1" dirty="0">
                <a:latin typeface="Verdana"/>
                <a:cs typeface="Verdana"/>
              </a:rPr>
              <a:t>g</a:t>
            </a:r>
            <a:r>
              <a:rPr sz="2450" dirty="0">
                <a:latin typeface="Verdana"/>
                <a:cs typeface="Verdana"/>
              </a:rPr>
              <a:t>,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acceleration </a:t>
            </a:r>
            <a:r>
              <a:rPr sz="2450" dirty="0">
                <a:latin typeface="Verdana"/>
                <a:cs typeface="Verdana"/>
              </a:rPr>
              <a:t>due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 </a:t>
            </a:r>
            <a:r>
              <a:rPr sz="2450" spc="-10" dirty="0">
                <a:latin typeface="Verdana"/>
                <a:cs typeface="Verdana"/>
              </a:rPr>
              <a:t>gravity.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632" y="1047088"/>
            <a:ext cx="7069868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570" y="0"/>
            <a:ext cx="2338705" cy="1047115"/>
          </a:xfrm>
          <a:custGeom>
            <a:avLst/>
            <a:gdLst/>
            <a:ahLst/>
            <a:cxnLst/>
            <a:rect l="l" t="t" r="r" b="b"/>
            <a:pathLst>
              <a:path w="2338705" h="1047115">
                <a:moveTo>
                  <a:pt x="2338441" y="0"/>
                </a:moveTo>
                <a:lnTo>
                  <a:pt x="0" y="0"/>
                </a:lnTo>
                <a:lnTo>
                  <a:pt x="0" y="1047088"/>
                </a:lnTo>
                <a:lnTo>
                  <a:pt x="2338441" y="1047088"/>
                </a:lnTo>
                <a:lnTo>
                  <a:pt x="2338441" y="0"/>
                </a:lnTo>
                <a:close/>
              </a:path>
            </a:pathLst>
          </a:custGeom>
          <a:solidFill>
            <a:srgbClr val="5A6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3506" y="329687"/>
            <a:ext cx="1176020" cy="659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4388" y="8165061"/>
            <a:ext cx="17820640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fiber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optic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lines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various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from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Scenario </a:t>
            </a:r>
            <a:r>
              <a:rPr sz="2200" b="1" dirty="0">
                <a:latin typeface="Verdana"/>
                <a:cs typeface="Verdana"/>
              </a:rPr>
              <a:t>mainshock.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White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star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epicenter.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exposure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fire </a:t>
            </a:r>
            <a:r>
              <a:rPr sz="2200" dirty="0">
                <a:latin typeface="Verdana"/>
                <a:cs typeface="Verdana"/>
              </a:rPr>
              <a:t>density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(defined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burned-building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developed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containing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fires).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D</a:t>
            </a:r>
            <a:r>
              <a:rPr sz="2200" spc="-25" dirty="0">
                <a:latin typeface="Verdana"/>
                <a:cs typeface="Verdana"/>
              </a:rPr>
              <a:t>,</a:t>
            </a:r>
            <a:endParaRPr sz="2200">
              <a:latin typeface="Verdana"/>
              <a:cs typeface="Verdana"/>
            </a:endParaRPr>
          </a:p>
          <a:p>
            <a:pPr marL="12700" marR="384175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Map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bridges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classified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medium-high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high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potential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impact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carry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fiber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optic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lines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multiple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(landslide,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density).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cm/s,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centimeters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second.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306" y="858612"/>
            <a:ext cx="19111774" cy="692010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30069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A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15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2496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B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88219" y="1071455"/>
            <a:ext cx="1568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C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330647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D</a:t>
            </a:r>
            <a:endParaRPr sz="1850">
              <a:latin typeface="Univers LT Std 47 Cn Lt"/>
              <a:cs typeface="Univers LT Std 47 Cn 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18570" y="0"/>
            <a:ext cx="2338705" cy="1047115"/>
          </a:xfrm>
          <a:custGeom>
            <a:avLst/>
            <a:gdLst/>
            <a:ahLst/>
            <a:cxnLst/>
            <a:rect l="l" t="t" r="r" b="b"/>
            <a:pathLst>
              <a:path w="2338705" h="1047115">
                <a:moveTo>
                  <a:pt x="2338441" y="0"/>
                </a:moveTo>
                <a:lnTo>
                  <a:pt x="0" y="0"/>
                </a:lnTo>
                <a:lnTo>
                  <a:pt x="0" y="1047088"/>
                </a:lnTo>
                <a:lnTo>
                  <a:pt x="2338441" y="1047088"/>
                </a:lnTo>
                <a:lnTo>
                  <a:pt x="2338441" y="0"/>
                </a:lnTo>
                <a:close/>
              </a:path>
            </a:pathLst>
          </a:custGeom>
          <a:solidFill>
            <a:srgbClr val="5A6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3506" y="329687"/>
            <a:ext cx="1176020" cy="659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90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6951" y="900919"/>
            <a:ext cx="19223289" cy="684957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8165061"/>
            <a:ext cx="18041620" cy="172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surface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streets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(a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proxy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copper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coaxial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lines)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various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the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Scenario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mainshock.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White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shows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epicenter.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spc="-25" dirty="0">
                <a:latin typeface="Verdana"/>
                <a:cs typeface="Verdana"/>
              </a:rPr>
              <a:t>A</a:t>
            </a:r>
            <a:r>
              <a:rPr sz="2200" spc="-25" dirty="0">
                <a:latin typeface="Verdana"/>
                <a:cs typeface="Verdana"/>
              </a:rPr>
              <a:t>,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of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(defined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burned-building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developed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area </a:t>
            </a:r>
            <a:r>
              <a:rPr sz="2200" dirty="0">
                <a:latin typeface="Verdana"/>
                <a:cs typeface="Verdana"/>
              </a:rPr>
              <a:t>containing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fires).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surface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street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multiple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hazards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388" y="9859826"/>
            <a:ext cx="10316845" cy="775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200" dirty="0">
                <a:latin typeface="Verdana"/>
                <a:cs typeface="Verdana"/>
              </a:rPr>
              <a:t>(landslide,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density).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cm/s,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centimeters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second.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5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0069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A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2496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B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88219" y="1071455"/>
            <a:ext cx="1568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C</a:t>
            </a:r>
            <a:endParaRPr sz="1850">
              <a:latin typeface="Univers LT Std 47 Cn Lt"/>
              <a:cs typeface="Univers LT Std 47 Cn L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03942" y="1071455"/>
            <a:ext cx="169545" cy="308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50" b="1" i="1" dirty="0">
                <a:latin typeface="Univers LT Std 47 Cn Lt"/>
                <a:cs typeface="Univers LT Std 47 Cn Lt"/>
              </a:rPr>
              <a:t>D</a:t>
            </a:r>
            <a:endParaRPr sz="1850">
              <a:latin typeface="Univers LT Std 47 Cn Lt"/>
              <a:cs typeface="Univers LT Std 47 Cn 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034388" y="10406158"/>
            <a:ext cx="59836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Table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2.2,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Part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56987" y="2910249"/>
          <a:ext cx="14866619" cy="547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0175" marR="121920" indent="157480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highway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1600" marR="93980" indent="26987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secondary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4625" marR="167005" indent="11239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surface</a:t>
                      </a: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Railways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BART</a:t>
                      </a:r>
                      <a:r>
                        <a:rPr sz="1900" b="1" spc="-7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51484" marR="388620" indent="-55244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Highway bridges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Ports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Mainshock</a:t>
                      </a:r>
                      <a:r>
                        <a:rPr sz="2050" b="1" spc="-3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ground</a:t>
                      </a:r>
                      <a:r>
                        <a:rPr sz="2050" b="1" spc="-3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shaking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1,989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7,595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30,699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916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1,361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Moderate</a:t>
                      </a:r>
                      <a:r>
                        <a:rPr sz="16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2,267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7,621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34,233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1,607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1,867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586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6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368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1,138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4,967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4,624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16,353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69,899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2,726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3,520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696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0" dirty="0">
                          <a:latin typeface="Verdana"/>
                          <a:cs typeface="Verdana"/>
                        </a:rPr>
                        <a:t>100%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585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60" dirty="0">
                <a:latin typeface="Verdana"/>
                <a:cs typeface="Verdana"/>
              </a:rPr>
              <a:t>BART,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Area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Rapid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Transit;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609653"/>
            <a:ext cx="171475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transportation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ground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shaking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-10" dirty="0">
                <a:latin typeface="Verdana"/>
                <a:cs typeface="Verdana"/>
              </a:rPr>
              <a:t> Scenario mainshock.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2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56987" y="2910249"/>
          <a:ext cx="14866619" cy="547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0175" marR="121920" indent="157480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highway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1600" marR="93980" indent="26987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secondary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4625" marR="167005" indent="11239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surface</a:t>
                      </a: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Railways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BART</a:t>
                      </a:r>
                      <a:r>
                        <a:rPr sz="1900" b="1" spc="-7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51484" marR="388620" indent="-55244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Highway bridges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R="5695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Ports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Liquefaction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522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2,095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8,189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549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Moderate</a:t>
                      </a:r>
                      <a:r>
                        <a:rPr sz="16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633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2,102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7,836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400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550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6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314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1,523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90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171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1,334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4,511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17,548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781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1,270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69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28%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25%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61531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585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60" dirty="0">
                <a:latin typeface="Verdana"/>
                <a:cs typeface="Verdana"/>
              </a:rPr>
              <a:t>BART,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Area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Rapid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Transit;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609653"/>
            <a:ext cx="165061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transportation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liquefaction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Earthquake Scenario.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HayWired</a:t>
            </a:r>
            <a:r>
              <a:rPr spc="10" dirty="0"/>
              <a:t> </a:t>
            </a:r>
            <a:r>
              <a:rPr dirty="0"/>
              <a:t>Scenario</a:t>
            </a:r>
            <a:r>
              <a:rPr spc="10" dirty="0"/>
              <a:t> </a:t>
            </a:r>
            <a:r>
              <a:rPr dirty="0"/>
              <a:t>Volume</a:t>
            </a:r>
            <a:r>
              <a:rPr spc="15" dirty="0"/>
              <a:t> </a:t>
            </a:r>
            <a:r>
              <a:rPr dirty="0"/>
              <a:t>3:</a:t>
            </a:r>
            <a:r>
              <a:rPr spc="10" dirty="0"/>
              <a:t> </a:t>
            </a:r>
            <a:r>
              <a:rPr dirty="0"/>
              <a:t>Chapter</a:t>
            </a:r>
            <a:r>
              <a:rPr spc="15" dirty="0"/>
              <a:t> </a:t>
            </a:r>
            <a:r>
              <a:rPr spc="-65" dirty="0"/>
              <a:t>T,</a:t>
            </a:r>
            <a:r>
              <a:rPr spc="10" dirty="0"/>
              <a:t> </a:t>
            </a:r>
            <a:r>
              <a:rPr dirty="0"/>
              <a:t>Appendix</a:t>
            </a:r>
            <a:r>
              <a:rPr spc="10" dirty="0"/>
              <a:t> </a:t>
            </a:r>
            <a:r>
              <a:rPr dirty="0"/>
              <a:t>2,</a:t>
            </a:r>
            <a:r>
              <a:rPr spc="15" dirty="0"/>
              <a:t> </a:t>
            </a:r>
            <a:r>
              <a:rPr spc="-10" dirty="0"/>
              <a:t>Table</a:t>
            </a:r>
            <a:r>
              <a:rPr spc="10" dirty="0"/>
              <a:t> </a:t>
            </a:r>
            <a:r>
              <a:rPr dirty="0"/>
              <a:t>2.2,</a:t>
            </a:r>
            <a:r>
              <a:rPr spc="15" dirty="0"/>
              <a:t> </a:t>
            </a:r>
            <a:r>
              <a:rPr dirty="0"/>
              <a:t>Part</a:t>
            </a:r>
            <a:r>
              <a:rPr spc="10" dirty="0"/>
              <a:t> </a:t>
            </a:r>
            <a:r>
              <a:rPr spc="-50" dirty="0"/>
              <a:t>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56987" y="2910249"/>
          <a:ext cx="14866619" cy="547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9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79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30" dirty="0">
                          <a:latin typeface="SF Compact Display"/>
                          <a:cs typeface="SF Compact Display"/>
                        </a:rPr>
                        <a:t>Total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in</a:t>
                      </a:r>
                      <a:r>
                        <a:rPr sz="1900" b="1" spc="-4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study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area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30175" marR="121920" indent="157480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highway</a:t>
                      </a:r>
                      <a:r>
                        <a:rPr sz="1900" b="1" spc="-4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1600" marR="93980" indent="26987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secondary</a:t>
                      </a:r>
                      <a:r>
                        <a:rPr sz="1900" b="1" spc="-6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4625" marR="167005" indent="112395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Roadways, </a:t>
                      </a: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surface</a:t>
                      </a:r>
                      <a:r>
                        <a:rPr sz="1900" b="1" spc="-60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Railways</a:t>
                      </a:r>
                      <a:r>
                        <a:rPr sz="1900" b="1" spc="-3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20" dirty="0">
                          <a:latin typeface="SF Compact Display"/>
                          <a:cs typeface="SF Compact Display"/>
                        </a:rPr>
                        <a:t>(km)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dirty="0">
                          <a:latin typeface="SF Compact Display"/>
                          <a:cs typeface="SF Compact Display"/>
                        </a:rPr>
                        <a:t>BART</a:t>
                      </a:r>
                      <a:r>
                        <a:rPr sz="1900" b="1" spc="-7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facilities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51484" marR="388620" indent="-55244">
                        <a:lnSpc>
                          <a:spcPct val="100000"/>
                        </a:lnSpc>
                        <a:spcBef>
                          <a:spcPts val="178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Highway bridges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22669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R="5695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900" b="1" spc="-10" dirty="0">
                          <a:latin typeface="SF Compact Display"/>
                          <a:cs typeface="SF Compact Display"/>
                        </a:rPr>
                        <a:t>Ports</a:t>
                      </a:r>
                      <a:endParaRPr sz="1900">
                        <a:latin typeface="SF Compact Display"/>
                        <a:cs typeface="SF Compact Display"/>
                      </a:endParaRPr>
                    </a:p>
                  </a:txBody>
                  <a:tcPr marL="0" marR="0" marT="5715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075">
                <a:tc gridSpan="8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2050" b="1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Landslide</a:t>
                      </a:r>
                      <a:endParaRPr sz="2050">
                        <a:latin typeface="SF Compact Display"/>
                        <a:cs typeface="SF Compact Display"/>
                      </a:endParaRPr>
                    </a:p>
                  </a:txBody>
                  <a:tcPr marL="0" marR="0" marT="53340" marB="0">
                    <a:lnL w="6350">
                      <a:solidFill>
                        <a:srgbClr val="D9D9D9"/>
                      </a:solidFill>
                      <a:prstDash val="solid"/>
                    </a:lnL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Low</a:t>
                      </a:r>
                      <a:r>
                        <a:rPr sz="165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306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L="64833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1,022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4,418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180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558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tc>
                  <a:txBody>
                    <a:bodyPr/>
                    <a:lstStyle/>
                    <a:p>
                      <a:pPr marR="59626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C7DE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Moderate</a:t>
                      </a:r>
                      <a:r>
                        <a:rPr sz="1650" spc="-1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54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233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82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marL="68770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FF1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High</a:t>
                      </a:r>
                      <a:r>
                        <a:rPr sz="165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42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276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5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1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marL="68770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0%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tc>
                  <a:txBody>
                    <a:bodyPr/>
                    <a:lstStyle/>
                    <a:p>
                      <a:pPr marR="59626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D9A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Total</a:t>
                      </a:r>
                      <a:r>
                        <a:rPr sz="1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exposure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327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64833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1,118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10" dirty="0">
                          <a:latin typeface="Verdana"/>
                          <a:cs typeface="Verdana"/>
                        </a:rPr>
                        <a:t>4,927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193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12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660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3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284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dirty="0">
                          <a:latin typeface="Verdana"/>
                          <a:cs typeface="Verdana"/>
                        </a:rPr>
                        <a:t>Percentage</a:t>
                      </a:r>
                      <a:r>
                        <a:rPr sz="1650" spc="-1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650" spc="-10" dirty="0">
                          <a:latin typeface="Verdana"/>
                          <a:cs typeface="Verdana"/>
                        </a:rPr>
                        <a:t>exposed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7%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26%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19%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596265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650" spc="-25" dirty="0">
                          <a:latin typeface="Verdana"/>
                          <a:cs typeface="Verdana"/>
                        </a:rPr>
                        <a:t>&lt;1%</a:t>
                      </a:r>
                      <a:endParaRPr sz="165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D9D9D9"/>
                      </a:solidFill>
                      <a:prstDash val="solid"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034388" y="8933137"/>
            <a:ext cx="1758569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latin typeface="Verdana"/>
                <a:cs typeface="Verdana"/>
              </a:rPr>
              <a:t>[Exposure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is</a:t>
            </a:r>
            <a:r>
              <a:rPr sz="1650" spc="-6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detailed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amount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(kilometers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number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facilities)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percentage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(relative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entire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study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region)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of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affected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infrastructure.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Owing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rounding, </a:t>
            </a:r>
            <a:r>
              <a:rPr sz="1650" dirty="0">
                <a:latin typeface="Verdana"/>
                <a:cs typeface="Verdana"/>
              </a:rPr>
              <a:t>amounts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10" dirty="0">
                <a:latin typeface="Verdana"/>
                <a:cs typeface="Verdana"/>
              </a:rPr>
              <a:t>percentages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within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exposure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classes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for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an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individual</a:t>
            </a:r>
            <a:r>
              <a:rPr sz="1650" spc="-6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hazard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may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not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add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up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the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total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exposed.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60" dirty="0">
                <a:latin typeface="Verdana"/>
                <a:cs typeface="Verdana"/>
              </a:rPr>
              <a:t>BART,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Bay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Area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Rapid</a:t>
            </a:r>
            <a:r>
              <a:rPr sz="1650" spc="-50" dirty="0">
                <a:latin typeface="Verdana"/>
                <a:cs typeface="Verdana"/>
              </a:rPr>
              <a:t> </a:t>
            </a:r>
            <a:r>
              <a:rPr sz="1650" spc="-20" dirty="0">
                <a:latin typeface="Verdana"/>
                <a:cs typeface="Verdana"/>
              </a:rPr>
              <a:t>Transit;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km,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dirty="0">
                <a:latin typeface="Verdana"/>
                <a:cs typeface="Verdana"/>
              </a:rPr>
              <a:t>kilometers;</a:t>
            </a:r>
            <a:r>
              <a:rPr sz="1650" spc="-55" dirty="0">
                <a:latin typeface="Verdana"/>
                <a:cs typeface="Verdana"/>
              </a:rPr>
              <a:t> </a:t>
            </a:r>
            <a:r>
              <a:rPr sz="1650" spc="-25" dirty="0">
                <a:latin typeface="Verdana"/>
                <a:cs typeface="Verdana"/>
              </a:rPr>
              <a:t>%, </a:t>
            </a:r>
            <a:r>
              <a:rPr sz="1650" spc="-10" dirty="0">
                <a:latin typeface="Verdana"/>
                <a:cs typeface="Verdana"/>
              </a:rPr>
              <a:t>percent]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986605"/>
            <a:ext cx="176009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latin typeface="Verdana"/>
                <a:cs typeface="Verdana"/>
              </a:rPr>
              <a:t>Exposure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transportation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infrastructure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to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landslide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from</a:t>
            </a:r>
            <a:r>
              <a:rPr sz="2450" spc="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Earthquake</a:t>
            </a:r>
            <a:r>
              <a:rPr sz="2450" spc="2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Scenario.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4542</Words>
  <Application>Microsoft Office PowerPoint</Application>
  <PresentationFormat>Custom</PresentationFormat>
  <Paragraphs>978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Calibri</vt:lpstr>
      <vt:lpstr>SF Compact Display</vt:lpstr>
      <vt:lpstr>Times New Roman</vt:lpstr>
      <vt:lpstr>Univers LT Std 47 Cn Lt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Exposure of transportation infrastructure to aftershocks from the HayWired Earthquake Scenario.</vt:lpstr>
      <vt:lpstr>PowerPoint Presentation</vt:lpstr>
      <vt:lpstr>PowerPoint Presentation</vt:lpstr>
      <vt:lpstr>PowerPoint Presentation</vt:lpstr>
      <vt:lpstr>PowerPoint Presentation</vt:lpstr>
      <vt:lpstr>Exposure of oil and gas infrastructure to aftershocks from the HayWired Earthquake Scenario.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Lorenzo Mendoza</cp:lastModifiedBy>
  <cp:revision>1</cp:revision>
  <dcterms:created xsi:type="dcterms:W3CDTF">2023-04-03T04:41:47Z</dcterms:created>
  <dcterms:modified xsi:type="dcterms:W3CDTF">2023-04-03T04:42:43Z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2023-04-01T00:00:00Z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2023-04-03T00:00:00Z</vt:filetime>
  </property>
  <property fmtid="{D5CDD505-2E9C-101B-9397-08002B2CF9AE}" pid="5" name="Producer">
    <vt:lpwstr>Adobe PDF Library 17.0</vt:lpwstr>
  </property>
</Properties>
</file>