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50" b="1" i="0">
                <a:solidFill>
                  <a:schemeClr val="bg1"/>
                </a:solidFill>
                <a:latin typeface="SF Compact Display"/>
                <a:cs typeface="SF Compac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61958" y="9747376"/>
            <a:ext cx="185276" cy="1572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40325" y="9966704"/>
            <a:ext cx="144487" cy="1584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903884" y="9994309"/>
            <a:ext cx="88265" cy="128270"/>
          </a:xfrm>
          <a:custGeom>
            <a:avLst/>
            <a:gdLst/>
            <a:ahLst/>
            <a:cxnLst/>
            <a:rect l="l" t="t" r="r" b="b"/>
            <a:pathLst>
              <a:path w="88265" h="128270">
                <a:moveTo>
                  <a:pt x="10541" y="2336"/>
                </a:moveTo>
                <a:lnTo>
                  <a:pt x="0" y="2336"/>
                </a:lnTo>
                <a:lnTo>
                  <a:pt x="0" y="127838"/>
                </a:lnTo>
                <a:lnTo>
                  <a:pt x="10541" y="127838"/>
                </a:lnTo>
                <a:lnTo>
                  <a:pt x="10541" y="2336"/>
                </a:lnTo>
                <a:close/>
              </a:path>
              <a:path w="88265" h="128270">
                <a:moveTo>
                  <a:pt x="47586" y="2336"/>
                </a:moveTo>
                <a:lnTo>
                  <a:pt x="37045" y="2336"/>
                </a:lnTo>
                <a:lnTo>
                  <a:pt x="37045" y="127838"/>
                </a:lnTo>
                <a:lnTo>
                  <a:pt x="47586" y="127838"/>
                </a:lnTo>
                <a:lnTo>
                  <a:pt x="47586" y="2336"/>
                </a:lnTo>
                <a:close/>
              </a:path>
              <a:path w="88265" h="128270">
                <a:moveTo>
                  <a:pt x="84632" y="37287"/>
                </a:moveTo>
                <a:lnTo>
                  <a:pt x="74091" y="37287"/>
                </a:lnTo>
                <a:lnTo>
                  <a:pt x="74091" y="127825"/>
                </a:lnTo>
                <a:lnTo>
                  <a:pt x="84632" y="127825"/>
                </a:lnTo>
                <a:lnTo>
                  <a:pt x="84632" y="37287"/>
                </a:lnTo>
                <a:close/>
              </a:path>
              <a:path w="88265" h="128270">
                <a:moveTo>
                  <a:pt x="88023" y="6997"/>
                </a:moveTo>
                <a:lnTo>
                  <a:pt x="87185" y="4724"/>
                </a:lnTo>
                <a:lnTo>
                  <a:pt x="83781" y="939"/>
                </a:lnTo>
                <a:lnTo>
                  <a:pt x="81724" y="0"/>
                </a:lnTo>
                <a:lnTo>
                  <a:pt x="76987" y="0"/>
                </a:lnTo>
                <a:lnTo>
                  <a:pt x="74955" y="939"/>
                </a:lnTo>
                <a:lnTo>
                  <a:pt x="71551" y="4724"/>
                </a:lnTo>
                <a:lnTo>
                  <a:pt x="70713" y="6997"/>
                </a:lnTo>
                <a:lnTo>
                  <a:pt x="70713" y="12268"/>
                </a:lnTo>
                <a:lnTo>
                  <a:pt x="71551" y="14516"/>
                </a:lnTo>
                <a:lnTo>
                  <a:pt x="74955" y="18288"/>
                </a:lnTo>
                <a:lnTo>
                  <a:pt x="76987" y="19227"/>
                </a:lnTo>
                <a:lnTo>
                  <a:pt x="81724" y="19227"/>
                </a:lnTo>
                <a:lnTo>
                  <a:pt x="83781" y="18288"/>
                </a:lnTo>
                <a:lnTo>
                  <a:pt x="87185" y="14516"/>
                </a:lnTo>
                <a:lnTo>
                  <a:pt x="88023" y="12268"/>
                </a:lnTo>
                <a:lnTo>
                  <a:pt x="88023" y="6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12924" y="10029256"/>
            <a:ext cx="85337" cy="952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8157" y="10029256"/>
            <a:ext cx="71474" cy="9287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24556" y="10029258"/>
            <a:ext cx="83379" cy="9521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0378" y="10029261"/>
            <a:ext cx="84583" cy="9521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17365" y="9376153"/>
            <a:ext cx="1393071" cy="83820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5652821" y="9774728"/>
            <a:ext cx="2300605" cy="17145"/>
          </a:xfrm>
          <a:custGeom>
            <a:avLst/>
            <a:gdLst/>
            <a:ahLst/>
            <a:cxnLst/>
            <a:rect l="l" t="t" r="r" b="b"/>
            <a:pathLst>
              <a:path w="2300605" h="17145">
                <a:moveTo>
                  <a:pt x="2300537" y="0"/>
                </a:moveTo>
                <a:lnTo>
                  <a:pt x="0" y="0"/>
                </a:lnTo>
                <a:lnTo>
                  <a:pt x="0" y="16931"/>
                </a:lnTo>
                <a:lnTo>
                  <a:pt x="2300537" y="16931"/>
                </a:lnTo>
                <a:lnTo>
                  <a:pt x="2300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38649" y="9392126"/>
            <a:ext cx="2630361" cy="8064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49415" y="9401979"/>
            <a:ext cx="1926416" cy="786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0" b="1" i="0">
                <a:solidFill>
                  <a:schemeClr val="bg1"/>
                </a:solidFill>
                <a:latin typeface="SF Compact Display"/>
                <a:cs typeface="SF Compac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0" b="1" i="0">
                <a:solidFill>
                  <a:schemeClr val="bg1"/>
                </a:solidFill>
                <a:latin typeface="SF Compact Display"/>
                <a:cs typeface="SF Compac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0" b="1" i="0">
                <a:solidFill>
                  <a:schemeClr val="bg1"/>
                </a:solidFill>
                <a:latin typeface="SF Compact Display"/>
                <a:cs typeface="SF Compac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73613" y="1746764"/>
            <a:ext cx="3402965" cy="112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50" b="1" i="0">
                <a:solidFill>
                  <a:schemeClr val="bg1"/>
                </a:solidFill>
                <a:latin typeface="SF Compact Display"/>
                <a:cs typeface="SF Compac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912360" y="10406158"/>
            <a:ext cx="195580" cy="229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4A87D-7702-0BB8-54D0-0947C9F8C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8570" y="0"/>
            <a:ext cx="2338705" cy="1047115"/>
          </a:xfrm>
          <a:prstGeom prst="rect">
            <a:avLst/>
          </a:prstGeom>
          <a:solidFill>
            <a:srgbClr val="5A6F73"/>
          </a:solidFill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endParaRPr sz="2050">
              <a:latin typeface="Times New Roman"/>
              <a:cs typeface="Times New Roman"/>
            </a:endParaRPr>
          </a:p>
          <a:p>
            <a:pPr marL="187325" marR="992505">
              <a:lnSpc>
                <a:spcPct val="101400"/>
              </a:lnSpc>
            </a:pPr>
            <a:r>
              <a:rPr sz="2050" b="1" spc="-10" dirty="0">
                <a:solidFill>
                  <a:srgbClr val="FFFFFF"/>
                </a:solidFill>
                <a:latin typeface="SF Compact Display"/>
                <a:cs typeface="SF Compact Display"/>
              </a:rPr>
              <a:t>HayWired Scenario</a:t>
            </a:r>
            <a:endParaRPr sz="2050">
              <a:latin typeface="SF Compact Display"/>
              <a:cs typeface="SF Compact Displ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4388" y="10407057"/>
            <a:ext cx="425450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Verdana"/>
                <a:cs typeface="Verdana"/>
              </a:rPr>
              <a:t>HayWired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Scenario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Volume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1: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Chapter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A,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Figure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4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37760" y="10407057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latin typeface="Verdana"/>
                <a:cs typeface="Verdana"/>
              </a:rPr>
              <a:t>1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813" y="6458307"/>
            <a:ext cx="810260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latin typeface="Verdana"/>
                <a:cs typeface="Verdana"/>
              </a:rPr>
              <a:t>U.S.</a:t>
            </a:r>
            <a:r>
              <a:rPr sz="2450" b="1" spc="15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Geological</a:t>
            </a:r>
            <a:r>
              <a:rPr sz="2450" b="1" spc="10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Survey</a:t>
            </a:r>
            <a:r>
              <a:rPr sz="2450" b="1" spc="15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ShakeMap</a:t>
            </a:r>
            <a:r>
              <a:rPr sz="2450" b="1" spc="10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of</a:t>
            </a:r>
            <a:r>
              <a:rPr sz="2450" b="1" spc="15" dirty="0">
                <a:latin typeface="Verdana"/>
                <a:cs typeface="Verdana"/>
              </a:rPr>
              <a:t> </a:t>
            </a:r>
            <a:r>
              <a:rPr sz="2450" b="1" spc="-25" dirty="0">
                <a:latin typeface="Verdana"/>
                <a:cs typeface="Verdana"/>
              </a:rPr>
              <a:t>the </a:t>
            </a:r>
            <a:r>
              <a:rPr sz="2450" b="1" dirty="0">
                <a:latin typeface="Verdana"/>
                <a:cs typeface="Verdana"/>
              </a:rPr>
              <a:t>HayWired</a:t>
            </a:r>
            <a:r>
              <a:rPr sz="2450" b="1" spc="10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Earthquake</a:t>
            </a:r>
            <a:r>
              <a:rPr sz="2450" b="1" spc="10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Scenario’s</a:t>
            </a:r>
            <a:r>
              <a:rPr sz="2450" b="1" spc="10" dirty="0">
                <a:latin typeface="Verdana"/>
                <a:cs typeface="Verdana"/>
              </a:rPr>
              <a:t> </a:t>
            </a:r>
            <a:r>
              <a:rPr sz="2450" b="1" spc="-10" dirty="0">
                <a:latin typeface="Verdana"/>
                <a:cs typeface="Verdana"/>
              </a:rPr>
              <a:t>hypothetical </a:t>
            </a:r>
            <a:r>
              <a:rPr sz="2450" b="1" dirty="0">
                <a:latin typeface="Verdana"/>
                <a:cs typeface="Verdana"/>
              </a:rPr>
              <a:t>magnitude</a:t>
            </a:r>
            <a:r>
              <a:rPr sz="2450" b="1" spc="-5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7.0</a:t>
            </a:r>
            <a:r>
              <a:rPr sz="2450" b="1" spc="10" dirty="0">
                <a:latin typeface="Verdana"/>
                <a:cs typeface="Verdana"/>
              </a:rPr>
              <a:t> </a:t>
            </a:r>
            <a:r>
              <a:rPr sz="2450" b="1" spc="-10" dirty="0">
                <a:latin typeface="Verdana"/>
                <a:cs typeface="Verdana"/>
              </a:rPr>
              <a:t>mainshock.</a:t>
            </a:r>
            <a:endParaRPr sz="24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7088" y="942379"/>
            <a:ext cx="18426430" cy="9219565"/>
            <a:chOff x="1047088" y="942379"/>
            <a:chExt cx="18426430" cy="92195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088" y="942379"/>
              <a:ext cx="9710422" cy="92191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6879" y="7926460"/>
              <a:ext cx="9126329" cy="1834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8570" y="0"/>
            <a:ext cx="2338705" cy="1047115"/>
          </a:xfrm>
          <a:custGeom>
            <a:avLst/>
            <a:gdLst/>
            <a:ahLst/>
            <a:cxnLst/>
            <a:rect l="l" t="t" r="r" b="b"/>
            <a:pathLst>
              <a:path w="2338705" h="1047115">
                <a:moveTo>
                  <a:pt x="2338441" y="0"/>
                </a:moveTo>
                <a:lnTo>
                  <a:pt x="0" y="0"/>
                </a:lnTo>
                <a:lnTo>
                  <a:pt x="0" y="1047088"/>
                </a:lnTo>
                <a:lnTo>
                  <a:pt x="2338441" y="1047088"/>
                </a:lnTo>
                <a:lnTo>
                  <a:pt x="2338441" y="0"/>
                </a:lnTo>
                <a:close/>
              </a:path>
            </a:pathLst>
          </a:custGeom>
          <a:solidFill>
            <a:srgbClr val="5A6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93506" y="329687"/>
            <a:ext cx="1176020" cy="659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2050" b="1" spc="-10" dirty="0">
                <a:solidFill>
                  <a:srgbClr val="FFFFFF"/>
                </a:solidFill>
                <a:latin typeface="SF Compact Display"/>
                <a:cs typeface="SF Compact Display"/>
              </a:rPr>
              <a:t>HayWired Scenario</a:t>
            </a:r>
            <a:endParaRPr sz="2050">
              <a:latin typeface="SF Compact Display"/>
              <a:cs typeface="SF Compact Displ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389" y="7850078"/>
            <a:ext cx="17941925" cy="240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8335" algn="just">
              <a:lnSpc>
                <a:spcPct val="101200"/>
              </a:lnSpc>
              <a:spcBef>
                <a:spcPts val="95"/>
              </a:spcBef>
            </a:pPr>
            <a:r>
              <a:rPr sz="2200" b="1" dirty="0">
                <a:latin typeface="Verdana"/>
                <a:cs typeface="Verdana"/>
              </a:rPr>
              <a:t>Maps</a:t>
            </a:r>
            <a:r>
              <a:rPr sz="2200" b="1" spc="7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showing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damage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and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exposure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to</a:t>
            </a:r>
            <a:r>
              <a:rPr sz="2200" b="1" spc="8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HayWired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Earthquake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Scenario</a:t>
            </a:r>
            <a:r>
              <a:rPr sz="2200" b="1" spc="8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mainshock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hazards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for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data</a:t>
            </a:r>
            <a:r>
              <a:rPr sz="2200" b="1" spc="75" dirty="0">
                <a:latin typeface="Verdana"/>
                <a:cs typeface="Verdana"/>
              </a:rPr>
              <a:t> </a:t>
            </a:r>
            <a:r>
              <a:rPr sz="2200" b="1" spc="-10" dirty="0">
                <a:latin typeface="Verdana"/>
                <a:cs typeface="Verdana"/>
              </a:rPr>
              <a:t>centers. </a:t>
            </a:r>
            <a:r>
              <a:rPr sz="2200" dirty="0">
                <a:latin typeface="Verdana"/>
                <a:cs typeface="Verdana"/>
              </a:rPr>
              <a:t>White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star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shows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mainshock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epicenter.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Descriptions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4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maps: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A</a:t>
            </a:r>
            <a:r>
              <a:rPr sz="2200" dirty="0">
                <a:latin typeface="Verdana"/>
                <a:cs typeface="Verdana"/>
              </a:rPr>
              <a:t>,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Map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potential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building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tagging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from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shaking </a:t>
            </a:r>
            <a:r>
              <a:rPr sz="2200" dirty="0">
                <a:latin typeface="Verdana"/>
                <a:cs typeface="Verdana"/>
              </a:rPr>
              <a:t>for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data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centers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assuming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moderate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code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(overturning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unanchored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equipment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also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possible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yellow-</a:t>
            </a:r>
            <a:r>
              <a:rPr sz="2200" dirty="0">
                <a:latin typeface="Verdana"/>
                <a:cs typeface="Verdana"/>
              </a:rPr>
              <a:t>tagged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red-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01200"/>
              </a:lnSpc>
            </a:pPr>
            <a:r>
              <a:rPr sz="2200" dirty="0">
                <a:latin typeface="Verdana"/>
                <a:cs typeface="Verdana"/>
              </a:rPr>
              <a:t>tagged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buildings).</a:t>
            </a:r>
            <a:r>
              <a:rPr sz="2200" spc="4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g</a:t>
            </a:r>
            <a:r>
              <a:rPr sz="2200" i="1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is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acceleration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due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gravity.</a:t>
            </a:r>
            <a:r>
              <a:rPr sz="2200" spc="45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B</a:t>
            </a:r>
            <a:r>
              <a:rPr sz="2200" dirty="0">
                <a:latin typeface="Verdana"/>
                <a:cs typeface="Verdana"/>
              </a:rPr>
              <a:t>,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Map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data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center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exposure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ground-failure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hazards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(liquefaction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and </a:t>
            </a:r>
            <a:r>
              <a:rPr sz="2200" dirty="0">
                <a:latin typeface="Verdana"/>
                <a:cs typeface="Verdana"/>
              </a:rPr>
              <a:t>landslide).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C</a:t>
            </a:r>
            <a:r>
              <a:rPr sz="2200" dirty="0">
                <a:latin typeface="Verdana"/>
                <a:cs typeface="Verdana"/>
              </a:rPr>
              <a:t>,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Map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data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center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exposure</a:t>
            </a:r>
            <a:r>
              <a:rPr sz="2200" spc="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fire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following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earthquake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hazards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(represented</a:t>
            </a:r>
            <a:r>
              <a:rPr sz="2200" spc="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by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fire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density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level—</a:t>
            </a:r>
            <a:r>
              <a:rPr sz="2200" spc="-10" dirty="0">
                <a:latin typeface="Verdana"/>
                <a:cs typeface="Verdana"/>
              </a:rPr>
              <a:t>burned- </a:t>
            </a:r>
            <a:r>
              <a:rPr sz="2200" dirty="0">
                <a:latin typeface="Verdana"/>
                <a:cs typeface="Verdana"/>
              </a:rPr>
              <a:t>building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square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footage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relative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developed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area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containing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fires).</a:t>
            </a:r>
            <a:r>
              <a:rPr sz="2200" spc="35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D</a:t>
            </a:r>
            <a:r>
              <a:rPr sz="2200" dirty="0">
                <a:latin typeface="Verdana"/>
                <a:cs typeface="Verdana"/>
              </a:rPr>
              <a:t>,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Map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data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centers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affected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by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maximum </a:t>
            </a:r>
            <a:r>
              <a:rPr sz="2200" dirty="0">
                <a:latin typeface="Verdana"/>
                <a:cs typeface="Verdana"/>
              </a:rPr>
              <a:t>level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hazard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from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shaking,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ground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failure,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fire.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306" y="942379"/>
            <a:ext cx="19111774" cy="6956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30069" y="1071455"/>
            <a:ext cx="1695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i="1" spc="-50" dirty="0">
                <a:latin typeface="Univers LT Std 47 Cn Lt"/>
                <a:cs typeface="Univers LT Std 47 Cn Lt"/>
              </a:rPr>
              <a:t>A</a:t>
            </a:r>
            <a:endParaRPr sz="1850">
              <a:latin typeface="Univers LT Std 47 Cn Lt"/>
              <a:cs typeface="Univers LT Std 47 Cn 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388" y="10406158"/>
            <a:ext cx="4359275" cy="229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dirty="0">
                <a:latin typeface="Verdana"/>
                <a:cs typeface="Verdana"/>
              </a:rPr>
              <a:t>HayWired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Scenario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Volume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3: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Chapter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S,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Figure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10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pc="-50" dirty="0"/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72496" y="1071455"/>
            <a:ext cx="1695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i="1" spc="-50" dirty="0">
                <a:latin typeface="Univers LT Std 47 Cn Lt"/>
                <a:cs typeface="Univers LT Std 47 Cn Lt"/>
              </a:rPr>
              <a:t>B</a:t>
            </a:r>
            <a:endParaRPr sz="1850">
              <a:latin typeface="Univers LT Std 47 Cn Lt"/>
              <a:cs typeface="Univers LT Std 47 Cn 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14923" y="1071455"/>
            <a:ext cx="1568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i="1" spc="-50" dirty="0">
                <a:latin typeface="Univers LT Std 47 Cn Lt"/>
                <a:cs typeface="Univers LT Std 47 Cn Lt"/>
              </a:rPr>
              <a:t>C</a:t>
            </a:r>
            <a:endParaRPr sz="1850">
              <a:latin typeface="Univers LT Std 47 Cn Lt"/>
              <a:cs typeface="Univers LT Std 47 Cn 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57351" y="1071455"/>
            <a:ext cx="1695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i="1" spc="-50" dirty="0">
                <a:latin typeface="Univers LT Std 47 Cn Lt"/>
                <a:cs typeface="Univers LT Std 47 Cn Lt"/>
              </a:rPr>
              <a:t>D</a:t>
            </a:r>
            <a:endParaRPr sz="1850">
              <a:latin typeface="Univers LT Std 47 Cn Lt"/>
              <a:cs typeface="Univers LT Std 47 Cn 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8570" y="0"/>
            <a:ext cx="2338705" cy="1047115"/>
          </a:xfrm>
          <a:prstGeom prst="rect">
            <a:avLst/>
          </a:prstGeom>
          <a:solidFill>
            <a:srgbClr val="5A6F73"/>
          </a:solidFill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endParaRPr sz="2050">
              <a:latin typeface="Times New Roman"/>
              <a:cs typeface="Times New Roman"/>
            </a:endParaRPr>
          </a:p>
          <a:p>
            <a:pPr marL="187325" marR="992505">
              <a:lnSpc>
                <a:spcPct val="101400"/>
              </a:lnSpc>
            </a:pPr>
            <a:r>
              <a:rPr sz="2050" b="1" spc="-10" dirty="0">
                <a:solidFill>
                  <a:srgbClr val="FFFFFF"/>
                </a:solidFill>
                <a:latin typeface="SF Compact Display"/>
                <a:cs typeface="SF Compact Display"/>
              </a:rPr>
              <a:t>HayWired Scenario</a:t>
            </a:r>
            <a:endParaRPr sz="2050">
              <a:latin typeface="SF Compact Display"/>
              <a:cs typeface="SF Compact Display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088" y="1670106"/>
            <a:ext cx="13914659" cy="7949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79503" y="6802418"/>
            <a:ext cx="3492500" cy="228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latin typeface="Verdana"/>
                <a:cs typeface="Verdana"/>
              </a:rPr>
              <a:t>Line</a:t>
            </a:r>
            <a:r>
              <a:rPr sz="2450" b="1" spc="-15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graph</a:t>
            </a:r>
            <a:r>
              <a:rPr sz="2450" b="1" spc="-10" dirty="0">
                <a:latin typeface="Verdana"/>
                <a:cs typeface="Verdana"/>
              </a:rPr>
              <a:t> showing </a:t>
            </a:r>
            <a:r>
              <a:rPr sz="2450" b="1" dirty="0">
                <a:latin typeface="Verdana"/>
                <a:cs typeface="Verdana"/>
              </a:rPr>
              <a:t>the</a:t>
            </a:r>
            <a:r>
              <a:rPr sz="2450" b="1" spc="35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electric</a:t>
            </a:r>
            <a:r>
              <a:rPr sz="2450" b="1" spc="30" dirty="0">
                <a:latin typeface="Verdana"/>
                <a:cs typeface="Verdana"/>
              </a:rPr>
              <a:t> </a:t>
            </a:r>
            <a:r>
              <a:rPr sz="2450" b="1" spc="-20" dirty="0">
                <a:latin typeface="Verdana"/>
                <a:cs typeface="Verdana"/>
              </a:rPr>
              <a:t>power </a:t>
            </a:r>
            <a:r>
              <a:rPr sz="2450" b="1" dirty="0">
                <a:latin typeface="Verdana"/>
                <a:cs typeface="Verdana"/>
              </a:rPr>
              <a:t>restoration</a:t>
            </a:r>
            <a:r>
              <a:rPr sz="2450" b="1" spc="100" dirty="0">
                <a:latin typeface="Verdana"/>
                <a:cs typeface="Verdana"/>
              </a:rPr>
              <a:t> </a:t>
            </a:r>
            <a:r>
              <a:rPr sz="2450" b="1" spc="-10" dirty="0">
                <a:latin typeface="Verdana"/>
                <a:cs typeface="Verdana"/>
              </a:rPr>
              <a:t>curves </a:t>
            </a:r>
            <a:r>
              <a:rPr sz="2450" b="1" dirty="0">
                <a:latin typeface="Verdana"/>
                <a:cs typeface="Verdana"/>
              </a:rPr>
              <a:t>by</a:t>
            </a:r>
            <a:r>
              <a:rPr sz="2450" b="1" spc="5" dirty="0">
                <a:latin typeface="Verdana"/>
                <a:cs typeface="Verdana"/>
              </a:rPr>
              <a:t> </a:t>
            </a:r>
            <a:r>
              <a:rPr sz="2450" b="1" dirty="0">
                <a:latin typeface="Verdana"/>
                <a:cs typeface="Verdana"/>
              </a:rPr>
              <a:t>county</a:t>
            </a:r>
            <a:r>
              <a:rPr sz="2450" b="1" spc="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for</a:t>
            </a:r>
            <a:r>
              <a:rPr sz="2450" spc="5" dirty="0">
                <a:latin typeface="Verdana"/>
                <a:cs typeface="Verdana"/>
              </a:rPr>
              <a:t> </a:t>
            </a:r>
            <a:r>
              <a:rPr sz="2450" spc="-25" dirty="0">
                <a:latin typeface="Verdana"/>
                <a:cs typeface="Verdana"/>
              </a:rPr>
              <a:t>the </a:t>
            </a:r>
            <a:r>
              <a:rPr sz="2450" dirty="0">
                <a:latin typeface="Verdana"/>
                <a:cs typeface="Verdana"/>
              </a:rPr>
              <a:t>HayWired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Earthquake </a:t>
            </a:r>
            <a:r>
              <a:rPr sz="2450" dirty="0">
                <a:latin typeface="Verdana"/>
                <a:cs typeface="Verdana"/>
              </a:rPr>
              <a:t>Scenario</a:t>
            </a:r>
            <a:r>
              <a:rPr sz="2450" spc="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mainshock.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10406158"/>
            <a:ext cx="4359275" cy="229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dirty="0">
                <a:latin typeface="Verdana"/>
                <a:cs typeface="Verdana"/>
              </a:rPr>
              <a:t>HayWired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Scenario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Volume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3: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Chapter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S,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Figure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10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8570" y="0"/>
            <a:ext cx="2338705" cy="1047115"/>
          </a:xfrm>
          <a:prstGeom prst="rect">
            <a:avLst/>
          </a:prstGeom>
          <a:solidFill>
            <a:srgbClr val="5A6F73"/>
          </a:solidFill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endParaRPr sz="2050">
              <a:latin typeface="Times New Roman"/>
              <a:cs typeface="Times New Roman"/>
            </a:endParaRPr>
          </a:p>
          <a:p>
            <a:pPr marL="187325" marR="992505">
              <a:lnSpc>
                <a:spcPct val="101400"/>
              </a:lnSpc>
            </a:pPr>
            <a:r>
              <a:rPr sz="2050" b="1" spc="-10" dirty="0">
                <a:solidFill>
                  <a:srgbClr val="FFFFFF"/>
                </a:solidFill>
                <a:latin typeface="SF Compact Display"/>
                <a:cs typeface="SF Compact Display"/>
              </a:rPr>
              <a:t>HayWired Scenario</a:t>
            </a:r>
            <a:endParaRPr sz="2050">
              <a:latin typeface="SF Compact Display"/>
              <a:cs typeface="SF Compact Displ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3061" y="3443727"/>
            <a:ext cx="3515360" cy="613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3690">
              <a:lnSpc>
                <a:spcPct val="101200"/>
              </a:lnSpc>
              <a:spcBef>
                <a:spcPts val="95"/>
              </a:spcBef>
            </a:pPr>
            <a:r>
              <a:rPr sz="2200" b="1" dirty="0">
                <a:latin typeface="Verdana"/>
                <a:cs typeface="Verdana"/>
              </a:rPr>
              <a:t>Line</a:t>
            </a:r>
            <a:r>
              <a:rPr sz="2200" b="1" spc="-145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graphs</a:t>
            </a:r>
            <a:r>
              <a:rPr sz="2200" b="1" spc="-150" dirty="0">
                <a:latin typeface="Verdana"/>
                <a:cs typeface="Verdana"/>
              </a:rPr>
              <a:t> </a:t>
            </a:r>
            <a:r>
              <a:rPr sz="2200" b="1" spc="-25" dirty="0">
                <a:latin typeface="Verdana"/>
                <a:cs typeface="Verdana"/>
              </a:rPr>
              <a:t>showing </a:t>
            </a:r>
            <a:r>
              <a:rPr sz="2200" b="1" spc="-10" dirty="0">
                <a:latin typeface="Verdana"/>
                <a:cs typeface="Verdana"/>
              </a:rPr>
              <a:t>voice</a:t>
            </a:r>
            <a:r>
              <a:rPr sz="2200" b="1" spc="-14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and</a:t>
            </a:r>
            <a:r>
              <a:rPr sz="2200" b="1" spc="-135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data </a:t>
            </a:r>
            <a:r>
              <a:rPr sz="2200" b="1" spc="-30" dirty="0">
                <a:latin typeface="Verdana"/>
                <a:cs typeface="Verdana"/>
              </a:rPr>
              <a:t>restoration</a:t>
            </a:r>
            <a:r>
              <a:rPr sz="2200" b="1" spc="-80" dirty="0">
                <a:latin typeface="Verdana"/>
                <a:cs typeface="Verdana"/>
              </a:rPr>
              <a:t> </a:t>
            </a:r>
            <a:r>
              <a:rPr sz="2200" b="1" spc="-10" dirty="0">
                <a:latin typeface="Verdana"/>
                <a:cs typeface="Verdana"/>
              </a:rPr>
              <a:t>curves </a:t>
            </a:r>
            <a:r>
              <a:rPr sz="2200" b="1" dirty="0">
                <a:latin typeface="Verdana"/>
                <a:cs typeface="Verdana"/>
              </a:rPr>
              <a:t>by</a:t>
            </a:r>
            <a:r>
              <a:rPr sz="2200" b="1" spc="-125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county</a:t>
            </a:r>
            <a:r>
              <a:rPr sz="2200" b="1" spc="-1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for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the </a:t>
            </a:r>
            <a:r>
              <a:rPr sz="2200" spc="-20" dirty="0">
                <a:latin typeface="Verdana"/>
                <a:cs typeface="Verdana"/>
              </a:rPr>
              <a:t>HayWired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Earthquake </a:t>
            </a:r>
            <a:r>
              <a:rPr sz="2200" spc="-20" dirty="0">
                <a:latin typeface="Verdana"/>
                <a:cs typeface="Verdana"/>
              </a:rPr>
              <a:t>Scenario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mainshock.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01200"/>
              </a:lnSpc>
            </a:pPr>
            <a:r>
              <a:rPr sz="2200" spc="-10" dirty="0">
                <a:latin typeface="Verdana"/>
                <a:cs typeface="Verdana"/>
              </a:rPr>
              <a:t>These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curves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include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the following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assumptions: </a:t>
            </a:r>
            <a:r>
              <a:rPr sz="2200" b="1" i="1" dirty="0">
                <a:latin typeface="Verdana"/>
                <a:cs typeface="Verdana"/>
              </a:rPr>
              <a:t>use</a:t>
            </a:r>
            <a:r>
              <a:rPr sz="2200" b="1" i="1" spc="-120" dirty="0">
                <a:latin typeface="Verdana"/>
                <a:cs typeface="Verdana"/>
              </a:rPr>
              <a:t> </a:t>
            </a:r>
            <a:r>
              <a:rPr sz="2200" b="1" i="1" dirty="0">
                <a:latin typeface="Verdana"/>
                <a:cs typeface="Verdana"/>
              </a:rPr>
              <a:t>of</a:t>
            </a:r>
            <a:r>
              <a:rPr sz="2200" b="1" i="1" spc="-9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batteries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and/or </a:t>
            </a:r>
            <a:r>
              <a:rPr sz="2200" spc="-30" dirty="0">
                <a:latin typeface="Verdana"/>
                <a:cs typeface="Verdana"/>
              </a:rPr>
              <a:t>generators,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deployment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portable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equipment </a:t>
            </a:r>
            <a:r>
              <a:rPr sz="2200" spc="-25" dirty="0">
                <a:latin typeface="Verdana"/>
                <a:cs typeface="Verdana"/>
              </a:rPr>
              <a:t>(including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cells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wheels </a:t>
            </a:r>
            <a:r>
              <a:rPr sz="2200" spc="-10" dirty="0">
                <a:latin typeface="Verdana"/>
                <a:cs typeface="Verdana"/>
              </a:rPr>
              <a:t>[COWs]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cells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on</a:t>
            </a:r>
            <a:endParaRPr sz="2200">
              <a:latin typeface="Verdana"/>
              <a:cs typeface="Verdana"/>
            </a:endParaRPr>
          </a:p>
          <a:p>
            <a:pPr marL="12700" marR="126364">
              <a:lnSpc>
                <a:spcPct val="101200"/>
              </a:lnSpc>
            </a:pPr>
            <a:r>
              <a:rPr sz="2200" spc="-10" dirty="0">
                <a:latin typeface="Verdana"/>
                <a:cs typeface="Verdana"/>
              </a:rPr>
              <a:t>light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truck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[COLTs]),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and </a:t>
            </a:r>
            <a:r>
              <a:rPr sz="2200" spc="-20" dirty="0">
                <a:latin typeface="Verdana"/>
                <a:cs typeface="Verdana"/>
              </a:rPr>
              <a:t>management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user </a:t>
            </a:r>
            <a:r>
              <a:rPr sz="2200" spc="-60" dirty="0">
                <a:latin typeface="Verdana"/>
                <a:cs typeface="Verdana"/>
              </a:rPr>
              <a:t>behavior.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Demand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surge impacts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included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in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estimation.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1645511"/>
            <a:ext cx="13978255" cy="7949565"/>
            <a:chOff x="1047088" y="1645511"/>
            <a:chExt cx="13978255" cy="7949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089" y="1645511"/>
              <a:ext cx="13918151" cy="79491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088" y="9109083"/>
              <a:ext cx="13978003" cy="2734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10406158"/>
            <a:ext cx="6703695" cy="229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dirty="0">
                <a:latin typeface="Verdana"/>
                <a:cs typeface="Verdana"/>
              </a:rPr>
              <a:t>HayWired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Scenario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Exercise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Toolkit: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Telecommunications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Restoration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Curves,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pc="-5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8570" y="0"/>
            <a:ext cx="2338705" cy="1047115"/>
          </a:xfrm>
          <a:prstGeom prst="rect">
            <a:avLst/>
          </a:prstGeom>
          <a:solidFill>
            <a:srgbClr val="5A6F73"/>
          </a:solidFill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endParaRPr sz="2050">
              <a:latin typeface="Times New Roman"/>
              <a:cs typeface="Times New Roman"/>
            </a:endParaRPr>
          </a:p>
          <a:p>
            <a:pPr marL="187325" marR="992505">
              <a:lnSpc>
                <a:spcPct val="101400"/>
              </a:lnSpc>
            </a:pPr>
            <a:r>
              <a:rPr sz="2050" b="1" spc="-10" dirty="0">
                <a:solidFill>
                  <a:srgbClr val="FFFFFF"/>
                </a:solidFill>
                <a:latin typeface="SF Compact Display"/>
                <a:cs typeface="SF Compact Display"/>
              </a:rPr>
              <a:t>HayWired Scenario</a:t>
            </a:r>
            <a:endParaRPr sz="2050">
              <a:latin typeface="SF Compact Display"/>
              <a:cs typeface="SF Compact Displ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3061" y="3443727"/>
            <a:ext cx="3515360" cy="613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384">
              <a:lnSpc>
                <a:spcPct val="101200"/>
              </a:lnSpc>
              <a:spcBef>
                <a:spcPts val="95"/>
              </a:spcBef>
            </a:pPr>
            <a:r>
              <a:rPr sz="2200" b="1" dirty="0">
                <a:latin typeface="Verdana"/>
                <a:cs typeface="Verdana"/>
              </a:rPr>
              <a:t>Line</a:t>
            </a:r>
            <a:r>
              <a:rPr sz="2200" b="1" spc="-145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graphs</a:t>
            </a:r>
            <a:r>
              <a:rPr sz="2200" b="1" spc="-150" dirty="0">
                <a:latin typeface="Verdana"/>
                <a:cs typeface="Verdana"/>
              </a:rPr>
              <a:t> </a:t>
            </a:r>
            <a:r>
              <a:rPr sz="2200" b="1" spc="-10" dirty="0">
                <a:latin typeface="Verdana"/>
                <a:cs typeface="Verdana"/>
              </a:rPr>
              <a:t>showing voice</a:t>
            </a:r>
            <a:r>
              <a:rPr sz="2200" b="1" spc="-14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and</a:t>
            </a:r>
            <a:r>
              <a:rPr sz="2200" b="1" spc="-135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data </a:t>
            </a:r>
            <a:r>
              <a:rPr sz="2200" b="1" spc="-30" dirty="0">
                <a:latin typeface="Verdana"/>
                <a:cs typeface="Verdana"/>
              </a:rPr>
              <a:t>restoration</a:t>
            </a:r>
            <a:r>
              <a:rPr sz="2200" b="1" spc="-110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curves</a:t>
            </a:r>
            <a:r>
              <a:rPr sz="2200" b="1" spc="-105" dirty="0">
                <a:latin typeface="Verdana"/>
                <a:cs typeface="Verdana"/>
              </a:rPr>
              <a:t> </a:t>
            </a:r>
            <a:r>
              <a:rPr sz="2200" b="1" spc="-25" dirty="0">
                <a:latin typeface="Verdana"/>
                <a:cs typeface="Verdana"/>
              </a:rPr>
              <a:t>by </a:t>
            </a:r>
            <a:r>
              <a:rPr sz="2200" b="1" spc="-20" dirty="0">
                <a:latin typeface="Verdana"/>
                <a:cs typeface="Verdana"/>
              </a:rPr>
              <a:t>county</a:t>
            </a:r>
            <a:r>
              <a:rPr sz="2200" b="1" spc="-1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for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HayWired </a:t>
            </a:r>
            <a:r>
              <a:rPr sz="2200" spc="-25" dirty="0">
                <a:latin typeface="Verdana"/>
                <a:cs typeface="Verdana"/>
              </a:rPr>
              <a:t>Earthquake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Scenario </a:t>
            </a:r>
            <a:r>
              <a:rPr sz="2200" spc="-25" dirty="0">
                <a:latin typeface="Verdana"/>
                <a:cs typeface="Verdana"/>
              </a:rPr>
              <a:t>mainshock.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curves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based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system </a:t>
            </a:r>
            <a:r>
              <a:rPr sz="2200" spc="-30" dirty="0">
                <a:latin typeface="Verdana"/>
                <a:cs typeface="Verdana"/>
              </a:rPr>
              <a:t>restoration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dependent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01200"/>
              </a:lnSpc>
            </a:pPr>
            <a:r>
              <a:rPr sz="2200" dirty="0">
                <a:latin typeface="Verdana"/>
                <a:cs typeface="Verdana"/>
              </a:rPr>
              <a:t>on</a:t>
            </a:r>
            <a:r>
              <a:rPr sz="2200" spc="-11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electric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power </a:t>
            </a:r>
            <a:r>
              <a:rPr sz="2200" spc="-30" dirty="0">
                <a:latin typeface="Verdana"/>
                <a:cs typeface="Verdana"/>
              </a:rPr>
              <a:t>restoration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b="1" i="1" spc="-20" dirty="0">
                <a:latin typeface="Verdana"/>
                <a:cs typeface="Verdana"/>
              </a:rPr>
              <a:t>without</a:t>
            </a:r>
            <a:r>
              <a:rPr sz="2200" b="1" i="1" spc="-114" dirty="0">
                <a:latin typeface="Verdana"/>
                <a:cs typeface="Verdana"/>
              </a:rPr>
              <a:t> </a:t>
            </a:r>
            <a:r>
              <a:rPr sz="2200" b="1" i="1" spc="-25" dirty="0">
                <a:latin typeface="Verdana"/>
                <a:cs typeface="Verdana"/>
              </a:rPr>
              <a:t>the </a:t>
            </a:r>
            <a:r>
              <a:rPr sz="2200" b="1" i="1" dirty="0">
                <a:latin typeface="Verdana"/>
                <a:cs typeface="Verdana"/>
              </a:rPr>
              <a:t>use</a:t>
            </a:r>
            <a:r>
              <a:rPr sz="2200" b="1" i="1" spc="-120" dirty="0">
                <a:latin typeface="Verdana"/>
                <a:cs typeface="Verdana"/>
              </a:rPr>
              <a:t> </a:t>
            </a:r>
            <a:r>
              <a:rPr sz="2200" b="1" i="1" dirty="0">
                <a:latin typeface="Verdana"/>
                <a:cs typeface="Verdana"/>
              </a:rPr>
              <a:t>of</a:t>
            </a:r>
            <a:r>
              <a:rPr sz="2200" b="1" i="1" spc="-9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batteries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and/or </a:t>
            </a:r>
            <a:r>
              <a:rPr sz="2200" spc="-30" dirty="0">
                <a:latin typeface="Verdana"/>
                <a:cs typeface="Verdana"/>
              </a:rPr>
              <a:t>generators,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deployment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portable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equipment </a:t>
            </a:r>
            <a:r>
              <a:rPr sz="2200" spc="-25" dirty="0">
                <a:latin typeface="Verdana"/>
                <a:cs typeface="Verdana"/>
              </a:rPr>
              <a:t>(including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cells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wheels </a:t>
            </a:r>
            <a:r>
              <a:rPr sz="2200" spc="-10" dirty="0">
                <a:latin typeface="Verdana"/>
                <a:cs typeface="Verdana"/>
              </a:rPr>
              <a:t>[COWs]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cells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on</a:t>
            </a:r>
            <a:endParaRPr sz="2200">
              <a:latin typeface="Verdana"/>
              <a:cs typeface="Verdana"/>
            </a:endParaRPr>
          </a:p>
          <a:p>
            <a:pPr marL="12700" marR="126364">
              <a:lnSpc>
                <a:spcPct val="101200"/>
              </a:lnSpc>
            </a:pPr>
            <a:r>
              <a:rPr sz="2200" spc="-10" dirty="0">
                <a:latin typeface="Verdana"/>
                <a:cs typeface="Verdana"/>
              </a:rPr>
              <a:t>light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truck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[COLTs]),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and </a:t>
            </a:r>
            <a:r>
              <a:rPr sz="2200" spc="-20" dirty="0">
                <a:latin typeface="Verdana"/>
                <a:cs typeface="Verdana"/>
              </a:rPr>
              <a:t>management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user </a:t>
            </a:r>
            <a:r>
              <a:rPr sz="2200" spc="-10" dirty="0">
                <a:latin typeface="Verdana"/>
                <a:cs typeface="Verdana"/>
              </a:rPr>
              <a:t>behavior.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089" y="1645511"/>
            <a:ext cx="13918157" cy="80175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4388" y="10406158"/>
            <a:ext cx="6703695" cy="229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dirty="0">
                <a:latin typeface="Verdana"/>
                <a:cs typeface="Verdana"/>
              </a:rPr>
              <a:t>HayWired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Scenario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Exercise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Toolkit: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Telecommunications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Restoration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Curves,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B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pc="-50" dirty="0"/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367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SF Compact Display</vt:lpstr>
      <vt:lpstr>Times New Roman</vt:lpstr>
      <vt:lpstr>Univers LT Std 47 Cn Lt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Lorenzo Mendoza</cp:lastModifiedBy>
  <cp:revision>1</cp:revision>
  <dcterms:created xsi:type="dcterms:W3CDTF">2025-10-07T01:59:59Z</dcterms:created>
  <dcterms:modified xsi:type="dcterms:W3CDTF">2025-10-07T02:02:29Z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2025-10-06T00:00:00Z</vt:filetime>
  </property>
  <property fmtid="{D5CDD505-2E9C-101B-9397-08002B2CF9AE}" pid="3" name="Creator">
    <vt:lpwstr>Adobe InDesign 20.5 (Windows)</vt:lpwstr>
  </property>
  <property fmtid="{D5CDD505-2E9C-101B-9397-08002B2CF9AE}" pid="4" name="LastSaved">
    <vt:filetime>2025-10-07T00:00:00Z</vt:filetime>
  </property>
  <property fmtid="{D5CDD505-2E9C-101B-9397-08002B2CF9AE}" pid="5" name="Producer">
    <vt:lpwstr>Adobe PDF Library 17.0</vt:lpwstr>
  </property>
</Properties>
</file>