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6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ED3F39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61958" y="9747376"/>
            <a:ext cx="185276" cy="15729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40325" y="9966704"/>
            <a:ext cx="144487" cy="15842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3903884" y="9994309"/>
            <a:ext cx="88265" cy="128270"/>
          </a:xfrm>
          <a:custGeom>
            <a:avLst/>
            <a:gdLst/>
            <a:ahLst/>
            <a:cxnLst/>
            <a:rect l="l" t="t" r="r" b="b"/>
            <a:pathLst>
              <a:path w="88265" h="128270">
                <a:moveTo>
                  <a:pt x="10541" y="2336"/>
                </a:moveTo>
                <a:lnTo>
                  <a:pt x="0" y="2336"/>
                </a:lnTo>
                <a:lnTo>
                  <a:pt x="0" y="127838"/>
                </a:lnTo>
                <a:lnTo>
                  <a:pt x="10541" y="127838"/>
                </a:lnTo>
                <a:lnTo>
                  <a:pt x="10541" y="2336"/>
                </a:lnTo>
                <a:close/>
              </a:path>
              <a:path w="88265" h="128270">
                <a:moveTo>
                  <a:pt x="47586" y="2336"/>
                </a:moveTo>
                <a:lnTo>
                  <a:pt x="37045" y="2336"/>
                </a:lnTo>
                <a:lnTo>
                  <a:pt x="37045" y="127838"/>
                </a:lnTo>
                <a:lnTo>
                  <a:pt x="47586" y="127838"/>
                </a:lnTo>
                <a:lnTo>
                  <a:pt x="47586" y="2336"/>
                </a:lnTo>
                <a:close/>
              </a:path>
              <a:path w="88265" h="128270">
                <a:moveTo>
                  <a:pt x="84632" y="37287"/>
                </a:moveTo>
                <a:lnTo>
                  <a:pt x="74091" y="37287"/>
                </a:lnTo>
                <a:lnTo>
                  <a:pt x="74091" y="127825"/>
                </a:lnTo>
                <a:lnTo>
                  <a:pt x="84632" y="127825"/>
                </a:lnTo>
                <a:lnTo>
                  <a:pt x="84632" y="37287"/>
                </a:lnTo>
                <a:close/>
              </a:path>
              <a:path w="88265" h="128270">
                <a:moveTo>
                  <a:pt x="88023" y="6997"/>
                </a:moveTo>
                <a:lnTo>
                  <a:pt x="87185" y="4724"/>
                </a:lnTo>
                <a:lnTo>
                  <a:pt x="83781" y="939"/>
                </a:lnTo>
                <a:lnTo>
                  <a:pt x="81724" y="0"/>
                </a:lnTo>
                <a:lnTo>
                  <a:pt x="76987" y="0"/>
                </a:lnTo>
                <a:lnTo>
                  <a:pt x="74955" y="939"/>
                </a:lnTo>
                <a:lnTo>
                  <a:pt x="71551" y="4724"/>
                </a:lnTo>
                <a:lnTo>
                  <a:pt x="70713" y="6997"/>
                </a:lnTo>
                <a:lnTo>
                  <a:pt x="70713" y="12268"/>
                </a:lnTo>
                <a:lnTo>
                  <a:pt x="71551" y="14516"/>
                </a:lnTo>
                <a:lnTo>
                  <a:pt x="74955" y="18288"/>
                </a:lnTo>
                <a:lnTo>
                  <a:pt x="76987" y="19227"/>
                </a:lnTo>
                <a:lnTo>
                  <a:pt x="81724" y="19227"/>
                </a:lnTo>
                <a:lnTo>
                  <a:pt x="83781" y="18288"/>
                </a:lnTo>
                <a:lnTo>
                  <a:pt x="87185" y="14516"/>
                </a:lnTo>
                <a:lnTo>
                  <a:pt x="88023" y="12268"/>
                </a:lnTo>
                <a:lnTo>
                  <a:pt x="88023" y="6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12924" y="10029256"/>
            <a:ext cx="85337" cy="9521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28157" y="10029256"/>
            <a:ext cx="71474" cy="9287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224556" y="10029258"/>
            <a:ext cx="83379" cy="95211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330378" y="10029261"/>
            <a:ext cx="84583" cy="9521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017365" y="9376153"/>
            <a:ext cx="1393071" cy="83820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5652821" y="9774728"/>
            <a:ext cx="2300605" cy="17145"/>
          </a:xfrm>
          <a:custGeom>
            <a:avLst/>
            <a:gdLst/>
            <a:ahLst/>
            <a:cxnLst/>
            <a:rect l="l" t="t" r="r" b="b"/>
            <a:pathLst>
              <a:path w="2300605" h="17145">
                <a:moveTo>
                  <a:pt x="2300537" y="0"/>
                </a:moveTo>
                <a:lnTo>
                  <a:pt x="0" y="0"/>
                </a:lnTo>
                <a:lnTo>
                  <a:pt x="0" y="16931"/>
                </a:lnTo>
                <a:lnTo>
                  <a:pt x="2300537" y="16931"/>
                </a:lnTo>
                <a:lnTo>
                  <a:pt x="2300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238649" y="9392126"/>
            <a:ext cx="2630361" cy="80645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849415" y="9401979"/>
            <a:ext cx="1926416" cy="7862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rgbClr val="ED3F39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73613" y="1746764"/>
            <a:ext cx="3402965" cy="1120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50" b="1" i="0">
                <a:solidFill>
                  <a:schemeClr val="bg1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73611" y="3372647"/>
            <a:ext cx="8303259" cy="4892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rgbClr val="ED3F39"/>
                </a:solidFill>
                <a:latin typeface="SF Compact Display"/>
                <a:cs typeface="SF Compact Display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4388" y="10406158"/>
            <a:ext cx="4414520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034E598-76C6-B421-334F-D63B38D148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13950" y="5986483"/>
            <a:ext cx="902462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468630" algn="just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shaking </a:t>
            </a:r>
            <a:r>
              <a:rPr sz="2450" b="1" dirty="0">
                <a:latin typeface="Verdana"/>
                <a:cs typeface="Verdana"/>
              </a:rPr>
              <a:t>intensity 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air and sea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port </a:t>
            </a:r>
            <a:r>
              <a:rPr sz="2450" b="1" spc="-10" dirty="0">
                <a:latin typeface="Verdana"/>
                <a:cs typeface="Verdana"/>
              </a:rPr>
              <a:t>infrastructure.</a:t>
            </a:r>
            <a:endParaRPr sz="2450">
              <a:latin typeface="Verdana"/>
              <a:cs typeface="Verdana"/>
            </a:endParaRPr>
          </a:p>
          <a:p>
            <a:pPr marL="38100" marR="30480" algn="just">
              <a:lnSpc>
                <a:spcPts val="2970"/>
              </a:lnSpc>
              <a:spcBef>
                <a:spcPts val="95"/>
              </a:spcBef>
            </a:pPr>
            <a:r>
              <a:rPr sz="2450" dirty="0">
                <a:latin typeface="Verdana"/>
                <a:cs typeface="Verdana"/>
              </a:rPr>
              <a:t>Description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4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maps: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A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Central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Bay.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B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South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C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San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Bay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peninsula.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D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North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1047088"/>
            <a:ext cx="13894435" cy="9235440"/>
            <a:chOff x="1047088" y="1047088"/>
            <a:chExt cx="13894435" cy="9235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8580458" cy="9214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7550" y="8544242"/>
              <a:ext cx="5313545" cy="173816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10406158"/>
            <a:ext cx="965200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Air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Port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9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13950" y="5222742"/>
            <a:ext cx="9024620" cy="266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4064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failure </a:t>
            </a:r>
            <a:r>
              <a:rPr sz="2450" b="1" dirty="0">
                <a:latin typeface="Verdana"/>
                <a:cs typeface="Verdana"/>
              </a:rPr>
              <a:t>intensity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air and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sea port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infrastructure.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Ground </a:t>
            </a:r>
            <a:r>
              <a:rPr sz="2450" dirty="0">
                <a:latin typeface="Verdana"/>
                <a:cs typeface="Verdana"/>
              </a:rPr>
              <a:t>failure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represented by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 </a:t>
            </a:r>
            <a:r>
              <a:rPr sz="2450" spc="-10" dirty="0">
                <a:latin typeface="Verdana"/>
                <a:cs typeface="Verdana"/>
              </a:rPr>
              <a:t>landslides.</a:t>
            </a:r>
            <a:endParaRPr sz="2450">
              <a:latin typeface="Verdana"/>
              <a:cs typeface="Verdana"/>
            </a:endParaRPr>
          </a:p>
          <a:p>
            <a:pPr marL="38100" marR="30480" algn="just">
              <a:lnSpc>
                <a:spcPts val="2970"/>
              </a:lnSpc>
              <a:spcBef>
                <a:spcPts val="95"/>
              </a:spcBef>
            </a:pPr>
            <a:r>
              <a:rPr sz="2450" dirty="0">
                <a:latin typeface="Verdana"/>
                <a:cs typeface="Verdana"/>
              </a:rPr>
              <a:t>Description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4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maps: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A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Central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Bay.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B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South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C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San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Bay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peninsula.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D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North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1047088"/>
            <a:ext cx="14599285" cy="9214485"/>
            <a:chOff x="1047088" y="1047088"/>
            <a:chExt cx="14599285" cy="92144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8646083" cy="9214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3796" y="8481416"/>
              <a:ext cx="6222574" cy="17800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10406158"/>
            <a:ext cx="926719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Failure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Air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Port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10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557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4813" y="6772433"/>
            <a:ext cx="809815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-10" dirty="0">
                <a:latin typeface="Verdana"/>
                <a:cs typeface="Verdana"/>
              </a:rPr>
              <a:t> 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218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9" y="9031955"/>
            <a:ext cx="17640935" cy="104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ratio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from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shaking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caused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aftershocks.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Cumulative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plus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ratio.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890" y="1476062"/>
            <a:ext cx="18730309" cy="70955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8165061"/>
            <a:ext cx="18041620" cy="2468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surface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streets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(a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proxy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copper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coaxial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lines)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various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the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mainshock.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White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epicenter.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A</a:t>
            </a:r>
            <a:r>
              <a:rPr sz="2200" spc="-25" dirty="0">
                <a:latin typeface="Verdana"/>
                <a:cs typeface="Verdana"/>
              </a:rPr>
              <a:t>,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of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(defined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burned-building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area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multiple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hazards </a:t>
            </a:r>
            <a:r>
              <a:rPr sz="2200" dirty="0">
                <a:latin typeface="Verdana"/>
                <a:cs typeface="Verdana"/>
              </a:rPr>
              <a:t>(landslide,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density).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cm/s,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centimeters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second.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  <a:tabLst>
                <a:tab pos="17915890" algn="l"/>
              </a:tabLst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17</a:t>
            </a:r>
            <a:r>
              <a:rPr sz="1300" dirty="0">
                <a:latin typeface="Verdana"/>
                <a:cs typeface="Verdana"/>
              </a:rPr>
              <a:t>	</a:t>
            </a: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951" y="900919"/>
            <a:ext cx="19223289" cy="684957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88219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03942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967186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7598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multi-hazard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roadways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potential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impacts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California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Department</a:t>
            </a:r>
            <a:endParaRPr sz="2200">
              <a:latin typeface="Verdana"/>
              <a:cs typeface="Verdana"/>
            </a:endParaRPr>
          </a:p>
          <a:p>
            <a:pPr marL="12700" marR="577215">
              <a:lnSpc>
                <a:spcPct val="101200"/>
              </a:lnSpc>
            </a:pP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Transportation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764939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0105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repair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times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as </a:t>
            </a:r>
            <a:r>
              <a:rPr sz="2200" dirty="0">
                <a:latin typeface="Verdana"/>
                <a:cs typeface="Verdana"/>
              </a:rPr>
              <a:t>determined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California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Transportation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multi-hazard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876" y="3361019"/>
            <a:ext cx="4440555" cy="443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census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tracts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concentrations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household- </a:t>
            </a:r>
            <a:r>
              <a:rPr sz="2200" b="1" dirty="0">
                <a:latin typeface="Verdana"/>
                <a:cs typeface="Verdana"/>
              </a:rPr>
              <a:t>serving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(for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example, </a:t>
            </a:r>
            <a:r>
              <a:rPr sz="2200" b="1" dirty="0">
                <a:latin typeface="Verdana"/>
                <a:cs typeface="Verdana"/>
              </a:rPr>
              <a:t>hospitals,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schools,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and </a:t>
            </a:r>
            <a:r>
              <a:rPr sz="2200" b="1" dirty="0">
                <a:latin typeface="Verdana"/>
                <a:cs typeface="Verdana"/>
              </a:rPr>
              <a:t>places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worship)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landslide,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912360" y="10406158"/>
            <a:ext cx="1955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876" y="2734860"/>
            <a:ext cx="4629150" cy="5114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census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tracts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concentrations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retail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commercial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(for </a:t>
            </a:r>
            <a:r>
              <a:rPr sz="2200" b="1" dirty="0">
                <a:latin typeface="Verdana"/>
                <a:cs typeface="Verdana"/>
              </a:rPr>
              <a:t>example,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hotels,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retail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trade, </a:t>
            </a:r>
            <a:r>
              <a:rPr sz="2200" b="1" dirty="0">
                <a:latin typeface="Verdana"/>
                <a:cs typeface="Verdana"/>
              </a:rPr>
              <a:t>banks,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entertainment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and </a:t>
            </a:r>
            <a:r>
              <a:rPr sz="2200" b="1" dirty="0">
                <a:latin typeface="Verdana"/>
                <a:cs typeface="Verdana"/>
              </a:rPr>
              <a:t>recreation,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parking)</a:t>
            </a:r>
            <a:endParaRPr sz="2200">
              <a:latin typeface="Verdana"/>
              <a:cs typeface="Verdana"/>
            </a:endParaRPr>
          </a:p>
          <a:p>
            <a:pPr marL="12700" marR="60896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mainshock.</a:t>
            </a:r>
            <a:endParaRPr sz="2200">
              <a:latin typeface="Verdana"/>
              <a:cs typeface="Verdana"/>
            </a:endParaRPr>
          </a:p>
          <a:p>
            <a:pPr marL="12700" marR="66103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2809027" cy="92143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25" dirty="0"/>
              <a:t> </a:t>
            </a:r>
            <a:r>
              <a:rPr dirty="0"/>
              <a:t>Scenario</a:t>
            </a:r>
            <a:r>
              <a:rPr spc="25" dirty="0"/>
              <a:t> </a:t>
            </a:r>
            <a:r>
              <a:rPr dirty="0"/>
              <a:t>Volume</a:t>
            </a:r>
            <a:r>
              <a:rPr spc="25" dirty="0"/>
              <a:t> </a:t>
            </a:r>
            <a:r>
              <a:rPr dirty="0"/>
              <a:t>3:</a:t>
            </a:r>
            <a:r>
              <a:rPr spc="30" dirty="0"/>
              <a:t> </a:t>
            </a:r>
            <a:r>
              <a:rPr dirty="0"/>
              <a:t>Chapter</a:t>
            </a:r>
            <a:r>
              <a:rPr spc="25" dirty="0"/>
              <a:t> </a:t>
            </a:r>
            <a:r>
              <a:rPr dirty="0"/>
              <a:t>U,</a:t>
            </a:r>
            <a:r>
              <a:rPr spc="25" dirty="0"/>
              <a:t> </a:t>
            </a:r>
            <a:r>
              <a:rPr dirty="0"/>
              <a:t>Figure</a:t>
            </a:r>
            <a:r>
              <a:rPr spc="25" dirty="0"/>
              <a:t> </a:t>
            </a:r>
            <a:r>
              <a:rPr spc="-25" dirty="0"/>
              <a:t>A7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912360" y="10406158"/>
            <a:ext cx="1955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86193" y="6856200"/>
            <a:ext cx="841375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locations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 air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and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sea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spc="-20" dirty="0">
                <a:latin typeface="Verdana"/>
                <a:cs typeface="Verdana"/>
              </a:rPr>
              <a:t>port </a:t>
            </a:r>
            <a:r>
              <a:rPr sz="2450" b="1" dirty="0">
                <a:latin typeface="Verdana"/>
                <a:cs typeface="Verdana"/>
              </a:rPr>
              <a:t>infrastructure in the Bay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Area.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Major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airports </a:t>
            </a:r>
            <a:r>
              <a:rPr sz="2450" spc="-25" dirty="0">
                <a:latin typeface="Verdana"/>
                <a:cs typeface="Verdana"/>
              </a:rPr>
              <a:t>are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by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runways,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while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minor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airports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are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points. Seaports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using </a:t>
            </a:r>
            <a:r>
              <a:rPr sz="2450" spc="-20" dirty="0">
                <a:latin typeface="Verdana"/>
                <a:cs typeface="Verdana"/>
              </a:rPr>
              <a:t>full </a:t>
            </a:r>
            <a:r>
              <a:rPr sz="2450" dirty="0">
                <a:latin typeface="Verdana"/>
                <a:cs typeface="Verdana"/>
              </a:rPr>
              <a:t>port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boundaries.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98038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797179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Air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Port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8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698</Words>
  <Application>Microsoft Office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SF Compact Display</vt:lpstr>
      <vt:lpstr>Times New Roman</vt:lpstr>
      <vt:lpstr>Univers LT Std 47 Cn Lt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Lorenzo Mendoza</cp:lastModifiedBy>
  <cp:revision>1</cp:revision>
  <dcterms:created xsi:type="dcterms:W3CDTF">2023-04-03T04:47:22Z</dcterms:created>
  <dcterms:modified xsi:type="dcterms:W3CDTF">2023-04-03T04:47:38Z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2023-04-03T00:00:00Z</vt:filetime>
  </property>
  <property fmtid="{D5CDD505-2E9C-101B-9397-08002B2CF9AE}" pid="5" name="Producer">
    <vt:lpwstr>Adobe PDF Library 17.0</vt:lpwstr>
  </property>
</Properties>
</file>