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20104100" cy="11309350"/>
  <p:notesSz cx="20104100" cy="1130935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2" d="100"/>
          <a:sy n="92" d="100"/>
        </p:scale>
        <p:origin x="612" y="10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07807" y="3505898"/>
            <a:ext cx="17088486" cy="23749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150" b="1" i="0">
                <a:solidFill>
                  <a:schemeClr val="bg1"/>
                </a:solidFill>
                <a:latin typeface="SF Compact Display"/>
                <a:cs typeface="SF Compact Display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3236"/>
            <a:ext cx="14072870" cy="2827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2B82D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bg 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4061958" y="9747376"/>
            <a:ext cx="185276" cy="157294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3740325" y="9966704"/>
            <a:ext cx="144487" cy="158424"/>
          </a:xfrm>
          <a:prstGeom prst="rect">
            <a:avLst/>
          </a:prstGeom>
        </p:spPr>
      </p:pic>
      <p:sp>
        <p:nvSpPr>
          <p:cNvPr id="20" name="bg object 20"/>
          <p:cNvSpPr/>
          <p:nvPr/>
        </p:nvSpPr>
        <p:spPr>
          <a:xfrm>
            <a:off x="13903884" y="9994309"/>
            <a:ext cx="88265" cy="128270"/>
          </a:xfrm>
          <a:custGeom>
            <a:avLst/>
            <a:gdLst/>
            <a:ahLst/>
            <a:cxnLst/>
            <a:rect l="l" t="t" r="r" b="b"/>
            <a:pathLst>
              <a:path w="88265" h="128270">
                <a:moveTo>
                  <a:pt x="10541" y="2336"/>
                </a:moveTo>
                <a:lnTo>
                  <a:pt x="0" y="2336"/>
                </a:lnTo>
                <a:lnTo>
                  <a:pt x="0" y="127838"/>
                </a:lnTo>
                <a:lnTo>
                  <a:pt x="10541" y="127838"/>
                </a:lnTo>
                <a:lnTo>
                  <a:pt x="10541" y="2336"/>
                </a:lnTo>
                <a:close/>
              </a:path>
              <a:path w="88265" h="128270">
                <a:moveTo>
                  <a:pt x="47586" y="2336"/>
                </a:moveTo>
                <a:lnTo>
                  <a:pt x="37045" y="2336"/>
                </a:lnTo>
                <a:lnTo>
                  <a:pt x="37045" y="127838"/>
                </a:lnTo>
                <a:lnTo>
                  <a:pt x="47586" y="127838"/>
                </a:lnTo>
                <a:lnTo>
                  <a:pt x="47586" y="2336"/>
                </a:lnTo>
                <a:close/>
              </a:path>
              <a:path w="88265" h="128270">
                <a:moveTo>
                  <a:pt x="84632" y="37287"/>
                </a:moveTo>
                <a:lnTo>
                  <a:pt x="74091" y="37287"/>
                </a:lnTo>
                <a:lnTo>
                  <a:pt x="74091" y="127825"/>
                </a:lnTo>
                <a:lnTo>
                  <a:pt x="84632" y="127825"/>
                </a:lnTo>
                <a:lnTo>
                  <a:pt x="84632" y="37287"/>
                </a:lnTo>
                <a:close/>
              </a:path>
              <a:path w="88265" h="128270">
                <a:moveTo>
                  <a:pt x="88023" y="6997"/>
                </a:moveTo>
                <a:lnTo>
                  <a:pt x="87185" y="4724"/>
                </a:lnTo>
                <a:lnTo>
                  <a:pt x="83781" y="939"/>
                </a:lnTo>
                <a:lnTo>
                  <a:pt x="81724" y="0"/>
                </a:lnTo>
                <a:lnTo>
                  <a:pt x="76987" y="0"/>
                </a:lnTo>
                <a:lnTo>
                  <a:pt x="74955" y="939"/>
                </a:lnTo>
                <a:lnTo>
                  <a:pt x="71551" y="4724"/>
                </a:lnTo>
                <a:lnTo>
                  <a:pt x="70713" y="6997"/>
                </a:lnTo>
                <a:lnTo>
                  <a:pt x="70713" y="12268"/>
                </a:lnTo>
                <a:lnTo>
                  <a:pt x="71551" y="14516"/>
                </a:lnTo>
                <a:lnTo>
                  <a:pt x="74955" y="18288"/>
                </a:lnTo>
                <a:lnTo>
                  <a:pt x="76987" y="19227"/>
                </a:lnTo>
                <a:lnTo>
                  <a:pt x="81724" y="19227"/>
                </a:lnTo>
                <a:lnTo>
                  <a:pt x="83781" y="18288"/>
                </a:lnTo>
                <a:lnTo>
                  <a:pt x="87185" y="14516"/>
                </a:lnTo>
                <a:lnTo>
                  <a:pt x="88023" y="12268"/>
                </a:lnTo>
                <a:lnTo>
                  <a:pt x="88023" y="699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1" name="bg object 2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4012924" y="10029256"/>
            <a:ext cx="85337" cy="95211"/>
          </a:xfrm>
          <a:prstGeom prst="rect">
            <a:avLst/>
          </a:prstGeom>
        </p:spPr>
      </p:pic>
      <p:pic>
        <p:nvPicPr>
          <p:cNvPr id="22" name="bg object 22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4128157" y="10029256"/>
            <a:ext cx="71474" cy="92876"/>
          </a:xfrm>
          <a:prstGeom prst="rect">
            <a:avLst/>
          </a:prstGeom>
        </p:spPr>
      </p:pic>
      <p:pic>
        <p:nvPicPr>
          <p:cNvPr id="23" name="bg object 23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4224556" y="10029258"/>
            <a:ext cx="83379" cy="95211"/>
          </a:xfrm>
          <a:prstGeom prst="rect">
            <a:avLst/>
          </a:prstGeom>
        </p:spPr>
      </p:pic>
      <p:pic>
        <p:nvPicPr>
          <p:cNvPr id="24" name="bg object 24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4330378" y="10029261"/>
            <a:ext cx="84583" cy="95211"/>
          </a:xfrm>
          <a:prstGeom prst="rect">
            <a:avLst/>
          </a:prstGeom>
        </p:spPr>
      </p:pic>
      <p:pic>
        <p:nvPicPr>
          <p:cNvPr id="25" name="bg object 25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3017365" y="9376153"/>
            <a:ext cx="1393071" cy="838200"/>
          </a:xfrm>
          <a:prstGeom prst="rect">
            <a:avLst/>
          </a:prstGeom>
        </p:spPr>
      </p:pic>
      <p:sp>
        <p:nvSpPr>
          <p:cNvPr id="26" name="bg object 26"/>
          <p:cNvSpPr/>
          <p:nvPr/>
        </p:nvSpPr>
        <p:spPr>
          <a:xfrm>
            <a:off x="15652821" y="9774728"/>
            <a:ext cx="2300605" cy="17145"/>
          </a:xfrm>
          <a:custGeom>
            <a:avLst/>
            <a:gdLst/>
            <a:ahLst/>
            <a:cxnLst/>
            <a:rect l="l" t="t" r="r" b="b"/>
            <a:pathLst>
              <a:path w="2300605" h="17145">
                <a:moveTo>
                  <a:pt x="2300537" y="0"/>
                </a:moveTo>
                <a:lnTo>
                  <a:pt x="0" y="0"/>
                </a:lnTo>
                <a:lnTo>
                  <a:pt x="0" y="16931"/>
                </a:lnTo>
                <a:lnTo>
                  <a:pt x="2300537" y="16931"/>
                </a:lnTo>
                <a:lnTo>
                  <a:pt x="230053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7" name="bg object 27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5238649" y="9392126"/>
            <a:ext cx="2630361" cy="806450"/>
          </a:xfrm>
          <a:prstGeom prst="rect">
            <a:avLst/>
          </a:prstGeom>
        </p:spPr>
      </p:pic>
      <p:pic>
        <p:nvPicPr>
          <p:cNvPr id="28" name="bg object 28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9849415" y="9401979"/>
            <a:ext cx="1926416" cy="78627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7150" b="1" i="0">
                <a:solidFill>
                  <a:schemeClr val="bg1"/>
                </a:solidFill>
                <a:latin typeface="SF Compact Display"/>
                <a:cs typeface="SF Compact Display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7150" b="1" i="0">
                <a:solidFill>
                  <a:schemeClr val="bg1"/>
                </a:solidFill>
                <a:latin typeface="SF Compact Display"/>
                <a:cs typeface="SF Compact Display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7150" b="1" i="0">
                <a:solidFill>
                  <a:schemeClr val="bg1"/>
                </a:solidFill>
                <a:latin typeface="SF Compact Display"/>
                <a:cs typeface="SF Compact Display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773613" y="1746764"/>
            <a:ext cx="3402965" cy="11207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150" b="1" i="0">
                <a:solidFill>
                  <a:schemeClr val="bg1"/>
                </a:solidFill>
                <a:latin typeface="SF Compact Display"/>
                <a:cs typeface="SF Compact Display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05205" y="2601150"/>
            <a:ext cx="18093690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667A1C7B-819F-6615-9C27-0C76208050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6718570" y="0"/>
            <a:ext cx="2338705" cy="1047115"/>
          </a:xfrm>
          <a:prstGeom prst="rect">
            <a:avLst/>
          </a:prstGeom>
          <a:solidFill>
            <a:srgbClr val="5A6F73"/>
          </a:solidFill>
        </p:spPr>
        <p:txBody>
          <a:bodyPr vert="horz" wrap="square" lIns="0" tIns="508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40"/>
              </a:spcBef>
            </a:pPr>
            <a:endParaRPr sz="2300">
              <a:latin typeface="Times New Roman"/>
              <a:cs typeface="Times New Roman"/>
            </a:endParaRPr>
          </a:p>
          <a:p>
            <a:pPr marL="187325" marR="992505">
              <a:lnSpc>
                <a:spcPct val="101400"/>
              </a:lnSpc>
              <a:spcBef>
                <a:spcPts val="5"/>
              </a:spcBef>
            </a:pPr>
            <a:r>
              <a:rPr sz="2050" b="1" spc="-10" dirty="0">
                <a:solidFill>
                  <a:srgbClr val="FFFFFF"/>
                </a:solidFill>
                <a:latin typeface="SF Compact Display"/>
                <a:cs typeface="SF Compact Display"/>
              </a:rPr>
              <a:t>HayWired Scenario</a:t>
            </a:r>
            <a:endParaRPr sz="2050">
              <a:latin typeface="SF Compact Display"/>
              <a:cs typeface="SF Compact Display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034388" y="10407057"/>
            <a:ext cx="4336415" cy="2266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00" dirty="0">
                <a:latin typeface="Verdana"/>
                <a:cs typeface="Verdana"/>
              </a:rPr>
              <a:t>Toland and Wein, 2022: Water Service Outage </a:t>
            </a:r>
            <a:r>
              <a:rPr sz="1300" spc="-25" dirty="0">
                <a:latin typeface="Verdana"/>
                <a:cs typeface="Verdana"/>
              </a:rPr>
              <a:t>Map</a:t>
            </a:r>
            <a:endParaRPr sz="1300">
              <a:latin typeface="Verdana"/>
              <a:cs typeface="Verdan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8937760" y="10407057"/>
            <a:ext cx="132080" cy="2266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00" spc="10" dirty="0">
                <a:latin typeface="Verdana"/>
                <a:cs typeface="Verdana"/>
              </a:rPr>
              <a:t>9</a:t>
            </a:r>
            <a:endParaRPr sz="1300">
              <a:latin typeface="Verdana"/>
              <a:cs typeface="Verdan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248767" y="6895989"/>
            <a:ext cx="8637270" cy="138303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1200"/>
              </a:lnSpc>
              <a:spcBef>
                <a:spcPts val="95"/>
              </a:spcBef>
            </a:pPr>
            <a:r>
              <a:rPr sz="2200" b="1" dirty="0">
                <a:latin typeface="Verdana"/>
                <a:cs typeface="Verdana"/>
              </a:rPr>
              <a:t>Estimation</a:t>
            </a:r>
            <a:r>
              <a:rPr sz="2200" b="1" spc="60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of</a:t>
            </a:r>
            <a:r>
              <a:rPr sz="2200" b="1" spc="65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the</a:t>
            </a:r>
            <a:r>
              <a:rPr sz="2200" b="1" spc="70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percentage</a:t>
            </a:r>
            <a:r>
              <a:rPr sz="2200" b="1" spc="65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of</a:t>
            </a:r>
            <a:r>
              <a:rPr sz="2200" b="1" spc="65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portable</a:t>
            </a:r>
            <a:r>
              <a:rPr sz="2200" b="1" spc="65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water</a:t>
            </a:r>
            <a:r>
              <a:rPr sz="2200" b="1" spc="65" dirty="0">
                <a:latin typeface="Verdana"/>
                <a:cs typeface="Verdana"/>
              </a:rPr>
              <a:t> </a:t>
            </a:r>
            <a:r>
              <a:rPr sz="2200" b="1" spc="-10" dirty="0">
                <a:latin typeface="Verdana"/>
                <a:cs typeface="Verdana"/>
              </a:rPr>
              <a:t>supply </a:t>
            </a:r>
            <a:r>
              <a:rPr sz="2200" b="1" dirty="0">
                <a:latin typeface="Verdana"/>
                <a:cs typeface="Verdana"/>
              </a:rPr>
              <a:t>outages</a:t>
            </a:r>
            <a:r>
              <a:rPr sz="2200" b="1" spc="8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for</a:t>
            </a:r>
            <a:r>
              <a:rPr sz="2200" spc="8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the</a:t>
            </a:r>
            <a:r>
              <a:rPr sz="2200" spc="8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hypothetical</a:t>
            </a:r>
            <a:r>
              <a:rPr sz="2200" spc="8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magnitude</a:t>
            </a:r>
            <a:r>
              <a:rPr sz="2200" spc="8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7.0</a:t>
            </a:r>
            <a:r>
              <a:rPr sz="2200" spc="8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mainshock</a:t>
            </a:r>
            <a:r>
              <a:rPr sz="2200" spc="85" dirty="0">
                <a:latin typeface="Verdana"/>
                <a:cs typeface="Verdana"/>
              </a:rPr>
              <a:t> </a:t>
            </a:r>
            <a:r>
              <a:rPr sz="2200" spc="-25" dirty="0">
                <a:latin typeface="Verdana"/>
                <a:cs typeface="Verdana"/>
              </a:rPr>
              <a:t>of </a:t>
            </a:r>
            <a:r>
              <a:rPr sz="2200" dirty="0">
                <a:latin typeface="Verdana"/>
                <a:cs typeface="Verdana"/>
              </a:rPr>
              <a:t>the</a:t>
            </a:r>
            <a:r>
              <a:rPr sz="2200" spc="7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HayWired</a:t>
            </a:r>
            <a:r>
              <a:rPr sz="2200" spc="7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Earthquake</a:t>
            </a:r>
            <a:r>
              <a:rPr sz="2200" spc="7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Scenario.</a:t>
            </a:r>
            <a:r>
              <a:rPr sz="2200" spc="7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Calculated</a:t>
            </a:r>
            <a:r>
              <a:rPr sz="2200" spc="7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in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250-</a:t>
            </a:r>
            <a:r>
              <a:rPr sz="2200" spc="-10" dirty="0">
                <a:latin typeface="Verdana"/>
                <a:cs typeface="Verdana"/>
              </a:rPr>
              <a:t>meter </a:t>
            </a:r>
            <a:r>
              <a:rPr sz="2200" dirty="0">
                <a:latin typeface="Verdana"/>
                <a:cs typeface="Verdana"/>
              </a:rPr>
              <a:t>grid</a:t>
            </a:r>
            <a:r>
              <a:rPr sz="2200" spc="30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cells.</a:t>
            </a:r>
            <a:endParaRPr sz="2200">
              <a:latin typeface="Verdana"/>
              <a:cs typeface="Verdana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35564" y="1047088"/>
            <a:ext cx="8566078" cy="909376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6718570" y="0"/>
            <a:ext cx="2338705" cy="1047115"/>
          </a:xfrm>
          <a:prstGeom prst="rect">
            <a:avLst/>
          </a:prstGeom>
          <a:solidFill>
            <a:srgbClr val="5A6F73"/>
          </a:solidFill>
        </p:spPr>
        <p:txBody>
          <a:bodyPr vert="horz" wrap="square" lIns="0" tIns="508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40"/>
              </a:spcBef>
            </a:pPr>
            <a:endParaRPr sz="2300">
              <a:latin typeface="Times New Roman"/>
              <a:cs typeface="Times New Roman"/>
            </a:endParaRPr>
          </a:p>
          <a:p>
            <a:pPr marL="187325" marR="992505">
              <a:lnSpc>
                <a:spcPct val="101400"/>
              </a:lnSpc>
              <a:spcBef>
                <a:spcPts val="5"/>
              </a:spcBef>
            </a:pPr>
            <a:r>
              <a:rPr sz="2050" b="1" spc="-10" dirty="0">
                <a:solidFill>
                  <a:srgbClr val="FFFFFF"/>
                </a:solidFill>
                <a:latin typeface="SF Compact Display"/>
                <a:cs typeface="SF Compact Display"/>
              </a:rPr>
              <a:t>HayWired Scenario</a:t>
            </a:r>
            <a:endParaRPr sz="2050">
              <a:latin typeface="SF Compact Display"/>
              <a:cs typeface="SF Compact Display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034388" y="10407057"/>
            <a:ext cx="4255770" cy="2266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00" dirty="0">
                <a:latin typeface="Verdana"/>
                <a:cs typeface="Verdana"/>
              </a:rPr>
              <a:t>HayWired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Scenario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Volume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1: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Chapter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A,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Figure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spc="-50" dirty="0">
                <a:latin typeface="Verdana"/>
                <a:cs typeface="Verdana"/>
              </a:rPr>
              <a:t>4</a:t>
            </a:r>
            <a:endParaRPr sz="1300">
              <a:latin typeface="Verdana"/>
              <a:cs typeface="Verdan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8937760" y="10407057"/>
            <a:ext cx="132080" cy="2266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00" spc="10" dirty="0">
                <a:latin typeface="Verdana"/>
                <a:cs typeface="Verdana"/>
              </a:rPr>
              <a:t>1</a:t>
            </a:r>
            <a:endParaRPr sz="1300">
              <a:latin typeface="Verdana"/>
              <a:cs typeface="Verdan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744813" y="6772433"/>
            <a:ext cx="8098155" cy="11563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1000"/>
              </a:lnSpc>
              <a:spcBef>
                <a:spcPts val="95"/>
              </a:spcBef>
            </a:pPr>
            <a:r>
              <a:rPr sz="2450" b="1" dirty="0">
                <a:latin typeface="Verdana"/>
                <a:cs typeface="Verdana"/>
              </a:rPr>
              <a:t>U.S.</a:t>
            </a:r>
            <a:r>
              <a:rPr sz="2450" b="1" spc="-10" dirty="0">
                <a:latin typeface="Verdana"/>
                <a:cs typeface="Verdana"/>
              </a:rPr>
              <a:t> </a:t>
            </a:r>
            <a:r>
              <a:rPr sz="2450" b="1" dirty="0">
                <a:latin typeface="Verdana"/>
                <a:cs typeface="Verdana"/>
              </a:rPr>
              <a:t>Geological</a:t>
            </a:r>
            <a:r>
              <a:rPr sz="2450" b="1" spc="-5" dirty="0">
                <a:latin typeface="Verdana"/>
                <a:cs typeface="Verdana"/>
              </a:rPr>
              <a:t> </a:t>
            </a:r>
            <a:r>
              <a:rPr sz="2450" b="1" dirty="0">
                <a:latin typeface="Verdana"/>
                <a:cs typeface="Verdana"/>
              </a:rPr>
              <a:t>Survey</a:t>
            </a:r>
            <a:r>
              <a:rPr sz="2450" b="1" spc="-10" dirty="0">
                <a:latin typeface="Verdana"/>
                <a:cs typeface="Verdana"/>
              </a:rPr>
              <a:t> </a:t>
            </a:r>
            <a:r>
              <a:rPr sz="2450" b="1" dirty="0">
                <a:latin typeface="Verdana"/>
                <a:cs typeface="Verdana"/>
              </a:rPr>
              <a:t>ShakeMap</a:t>
            </a:r>
            <a:r>
              <a:rPr sz="2450" b="1" spc="-5" dirty="0">
                <a:latin typeface="Verdana"/>
                <a:cs typeface="Verdana"/>
              </a:rPr>
              <a:t> </a:t>
            </a:r>
            <a:r>
              <a:rPr sz="2450" b="1" dirty="0">
                <a:latin typeface="Verdana"/>
                <a:cs typeface="Verdana"/>
              </a:rPr>
              <a:t>of</a:t>
            </a:r>
            <a:r>
              <a:rPr sz="2450" b="1" spc="-5" dirty="0">
                <a:latin typeface="Verdana"/>
                <a:cs typeface="Verdana"/>
              </a:rPr>
              <a:t> </a:t>
            </a:r>
            <a:r>
              <a:rPr sz="2450" b="1" spc="-25" dirty="0">
                <a:latin typeface="Verdana"/>
                <a:cs typeface="Verdana"/>
              </a:rPr>
              <a:t>the </a:t>
            </a:r>
            <a:r>
              <a:rPr sz="2450" b="1" dirty="0">
                <a:latin typeface="Verdana"/>
                <a:cs typeface="Verdana"/>
              </a:rPr>
              <a:t>HayWired</a:t>
            </a:r>
            <a:r>
              <a:rPr sz="2450" b="1" spc="-30" dirty="0">
                <a:latin typeface="Verdana"/>
                <a:cs typeface="Verdana"/>
              </a:rPr>
              <a:t> </a:t>
            </a:r>
            <a:r>
              <a:rPr sz="2450" b="1" dirty="0">
                <a:latin typeface="Verdana"/>
                <a:cs typeface="Verdana"/>
              </a:rPr>
              <a:t>Earthquake</a:t>
            </a:r>
            <a:r>
              <a:rPr sz="2450" b="1" spc="-30" dirty="0">
                <a:latin typeface="Verdana"/>
                <a:cs typeface="Verdana"/>
              </a:rPr>
              <a:t> </a:t>
            </a:r>
            <a:r>
              <a:rPr sz="2450" b="1" dirty="0">
                <a:latin typeface="Verdana"/>
                <a:cs typeface="Verdana"/>
              </a:rPr>
              <a:t>Scenario’s</a:t>
            </a:r>
            <a:r>
              <a:rPr sz="2450" b="1" spc="-25" dirty="0">
                <a:latin typeface="Verdana"/>
                <a:cs typeface="Verdana"/>
              </a:rPr>
              <a:t> </a:t>
            </a:r>
            <a:r>
              <a:rPr sz="2450" b="1" spc="-10" dirty="0">
                <a:latin typeface="Verdana"/>
                <a:cs typeface="Verdana"/>
              </a:rPr>
              <a:t>hypothetical </a:t>
            </a:r>
            <a:r>
              <a:rPr sz="2450" b="1" dirty="0">
                <a:latin typeface="Verdana"/>
                <a:cs typeface="Verdana"/>
              </a:rPr>
              <a:t>magnitude</a:t>
            </a:r>
            <a:r>
              <a:rPr sz="2450" b="1" spc="-15" dirty="0">
                <a:latin typeface="Verdana"/>
                <a:cs typeface="Verdana"/>
              </a:rPr>
              <a:t> </a:t>
            </a:r>
            <a:r>
              <a:rPr sz="2450" b="1" dirty="0">
                <a:latin typeface="Verdana"/>
                <a:cs typeface="Verdana"/>
              </a:rPr>
              <a:t>7.0</a:t>
            </a:r>
            <a:r>
              <a:rPr sz="2450" b="1" spc="-10" dirty="0">
                <a:latin typeface="Verdana"/>
                <a:cs typeface="Verdana"/>
              </a:rPr>
              <a:t> mainshock.</a:t>
            </a:r>
            <a:endParaRPr sz="2450">
              <a:latin typeface="Verdana"/>
              <a:cs typeface="Verdana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1047088" y="1047088"/>
            <a:ext cx="18426430" cy="9219565"/>
            <a:chOff x="1047088" y="1047088"/>
            <a:chExt cx="18426430" cy="9219565"/>
          </a:xfrm>
        </p:grpSpPr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47088" y="1047088"/>
              <a:ext cx="9710422" cy="9219195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346879" y="8240576"/>
              <a:ext cx="9126329" cy="183493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6718570" y="0"/>
            <a:ext cx="2338705" cy="1047115"/>
          </a:xfrm>
          <a:prstGeom prst="rect">
            <a:avLst/>
          </a:prstGeom>
          <a:solidFill>
            <a:srgbClr val="5A6F73"/>
          </a:solidFill>
        </p:spPr>
        <p:txBody>
          <a:bodyPr vert="horz" wrap="square" lIns="0" tIns="508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40"/>
              </a:spcBef>
            </a:pPr>
            <a:endParaRPr sz="2300">
              <a:latin typeface="Times New Roman"/>
              <a:cs typeface="Times New Roman"/>
            </a:endParaRPr>
          </a:p>
          <a:p>
            <a:pPr marL="187325" marR="992505">
              <a:lnSpc>
                <a:spcPct val="101400"/>
              </a:lnSpc>
              <a:spcBef>
                <a:spcPts val="5"/>
              </a:spcBef>
            </a:pPr>
            <a:r>
              <a:rPr sz="2050" b="1" spc="-10" dirty="0">
                <a:solidFill>
                  <a:srgbClr val="FFFFFF"/>
                </a:solidFill>
                <a:latin typeface="SF Compact Display"/>
                <a:cs typeface="SF Compact Display"/>
              </a:rPr>
              <a:t>HayWired Scenario</a:t>
            </a:r>
            <a:endParaRPr sz="2050">
              <a:latin typeface="SF Compact Display"/>
              <a:cs typeface="SF Compact Display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034388" y="10407057"/>
            <a:ext cx="4372610" cy="2266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00" dirty="0">
                <a:latin typeface="Verdana"/>
                <a:cs typeface="Verdana"/>
              </a:rPr>
              <a:t>HayWired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Scenario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Volume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2: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Chapter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N,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Figure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spc="-25" dirty="0">
                <a:latin typeface="Verdana"/>
                <a:cs typeface="Verdana"/>
              </a:rPr>
              <a:t>19</a:t>
            </a:r>
            <a:endParaRPr sz="1300">
              <a:latin typeface="Verdana"/>
              <a:cs typeface="Verdan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8937760" y="10407057"/>
            <a:ext cx="132080" cy="2266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00" spc="10" dirty="0">
                <a:latin typeface="Verdana"/>
                <a:cs typeface="Verdana"/>
              </a:rPr>
              <a:t>2</a:t>
            </a:r>
            <a:endParaRPr sz="1300">
              <a:latin typeface="Verdana"/>
              <a:cs typeface="Verdan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2312261" y="7009076"/>
            <a:ext cx="6600825" cy="24003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1200"/>
              </a:lnSpc>
              <a:spcBef>
                <a:spcPts val="95"/>
              </a:spcBef>
            </a:pPr>
            <a:r>
              <a:rPr sz="2200" b="1" dirty="0">
                <a:latin typeface="Verdana"/>
                <a:cs typeface="Verdana"/>
              </a:rPr>
              <a:t>Map</a:t>
            </a:r>
            <a:r>
              <a:rPr sz="2200" b="1" spc="85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of</a:t>
            </a:r>
            <a:r>
              <a:rPr sz="2200" b="1" spc="80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buried</a:t>
            </a:r>
            <a:r>
              <a:rPr sz="2200" b="1" spc="80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water-pipeline</a:t>
            </a:r>
            <a:r>
              <a:rPr sz="2200" b="1" spc="80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damage</a:t>
            </a:r>
            <a:r>
              <a:rPr sz="2200" b="1" spc="80" dirty="0">
                <a:latin typeface="Verdana"/>
                <a:cs typeface="Verdana"/>
              </a:rPr>
              <a:t> </a:t>
            </a:r>
            <a:r>
              <a:rPr sz="2200" b="1" spc="-25" dirty="0">
                <a:latin typeface="Verdana"/>
                <a:cs typeface="Verdana"/>
              </a:rPr>
              <a:t>in </a:t>
            </a:r>
            <a:r>
              <a:rPr sz="2200" b="1" dirty="0">
                <a:latin typeface="Verdana"/>
                <a:cs typeface="Verdana"/>
              </a:rPr>
              <a:t>San</a:t>
            </a:r>
            <a:r>
              <a:rPr sz="2200" b="1" spc="70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Jose</a:t>
            </a:r>
            <a:r>
              <a:rPr sz="2200" b="1" spc="70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Water</a:t>
            </a:r>
            <a:r>
              <a:rPr sz="2200" b="1" spc="75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Company’s</a:t>
            </a:r>
            <a:r>
              <a:rPr sz="2200" b="1" spc="75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service</a:t>
            </a:r>
            <a:r>
              <a:rPr sz="2200" b="1" spc="70" dirty="0">
                <a:latin typeface="Verdana"/>
                <a:cs typeface="Verdana"/>
              </a:rPr>
              <a:t> </a:t>
            </a:r>
            <a:r>
              <a:rPr sz="2200" b="1" spc="-20" dirty="0">
                <a:latin typeface="Verdana"/>
                <a:cs typeface="Verdana"/>
              </a:rPr>
              <a:t>area </a:t>
            </a:r>
            <a:r>
              <a:rPr sz="2200" dirty="0">
                <a:latin typeface="Verdana"/>
                <a:cs typeface="Verdana"/>
              </a:rPr>
              <a:t>for</a:t>
            </a:r>
            <a:r>
              <a:rPr sz="2200" spc="7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the</a:t>
            </a:r>
            <a:r>
              <a:rPr sz="2200" spc="7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hypothetical</a:t>
            </a:r>
            <a:r>
              <a:rPr sz="2200" spc="7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magnitude</a:t>
            </a:r>
            <a:r>
              <a:rPr sz="2200" spc="7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7.0</a:t>
            </a:r>
            <a:r>
              <a:rPr sz="2200" spc="70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mainshock </a:t>
            </a:r>
            <a:r>
              <a:rPr sz="2200" dirty="0">
                <a:latin typeface="Verdana"/>
                <a:cs typeface="Verdana"/>
              </a:rPr>
              <a:t>of</a:t>
            </a:r>
            <a:r>
              <a:rPr sz="2200" spc="6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the</a:t>
            </a:r>
            <a:r>
              <a:rPr sz="2200" spc="6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HayWired</a:t>
            </a:r>
            <a:r>
              <a:rPr sz="2200" spc="6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Earthquake</a:t>
            </a:r>
            <a:r>
              <a:rPr sz="2200" spc="6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Scenario.</a:t>
            </a:r>
            <a:r>
              <a:rPr sz="2200" spc="60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Colors </a:t>
            </a:r>
            <a:r>
              <a:rPr sz="2200" dirty="0">
                <a:latin typeface="Verdana"/>
                <a:cs typeface="Verdana"/>
              </a:rPr>
              <a:t>indicate</a:t>
            </a:r>
            <a:r>
              <a:rPr sz="2200" spc="5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mean</a:t>
            </a:r>
            <a:r>
              <a:rPr sz="2200" spc="6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(average)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repairs</a:t>
            </a:r>
            <a:r>
              <a:rPr sz="2200" spc="6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(breaks</a:t>
            </a:r>
            <a:r>
              <a:rPr sz="2200" spc="60" dirty="0">
                <a:latin typeface="Verdana"/>
                <a:cs typeface="Verdana"/>
              </a:rPr>
              <a:t> </a:t>
            </a:r>
            <a:r>
              <a:rPr sz="2200" spc="-25" dirty="0">
                <a:latin typeface="Verdana"/>
                <a:cs typeface="Verdana"/>
              </a:rPr>
              <a:t>and </a:t>
            </a:r>
            <a:r>
              <a:rPr sz="2200" dirty="0">
                <a:latin typeface="Verdana"/>
                <a:cs typeface="Verdana"/>
              </a:rPr>
              <a:t>leaks)</a:t>
            </a:r>
            <a:r>
              <a:rPr sz="2200" spc="2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per</a:t>
            </a:r>
            <a:r>
              <a:rPr sz="2200" spc="2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square</a:t>
            </a:r>
            <a:r>
              <a:rPr sz="2200" spc="25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kilometer.</a:t>
            </a:r>
            <a:r>
              <a:rPr sz="2200" spc="3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A</a:t>
            </a:r>
            <a:r>
              <a:rPr sz="2200" spc="2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warmer</a:t>
            </a:r>
            <a:r>
              <a:rPr sz="2200" spc="25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color </a:t>
            </a:r>
            <a:r>
              <a:rPr sz="2200" dirty="0">
                <a:latin typeface="Verdana"/>
                <a:cs typeface="Verdana"/>
              </a:rPr>
              <a:t>indicates</a:t>
            </a:r>
            <a:r>
              <a:rPr sz="2200" spc="6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greater</a:t>
            </a:r>
            <a:r>
              <a:rPr sz="2200" spc="6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concentration</a:t>
            </a:r>
            <a:r>
              <a:rPr sz="2200" spc="7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of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damage.</a:t>
            </a:r>
            <a:endParaRPr sz="2200">
              <a:latin typeface="Verdana"/>
              <a:cs typeface="Verdana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47088" y="1047088"/>
            <a:ext cx="11277872" cy="922567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6718570" y="0"/>
            <a:ext cx="2338705" cy="1047115"/>
          </a:xfrm>
          <a:prstGeom prst="rect">
            <a:avLst/>
          </a:prstGeom>
          <a:solidFill>
            <a:srgbClr val="5A6F73"/>
          </a:solidFill>
        </p:spPr>
        <p:txBody>
          <a:bodyPr vert="horz" wrap="square" lIns="0" tIns="508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40"/>
              </a:spcBef>
            </a:pPr>
            <a:endParaRPr sz="2300">
              <a:latin typeface="Times New Roman"/>
              <a:cs typeface="Times New Roman"/>
            </a:endParaRPr>
          </a:p>
          <a:p>
            <a:pPr marL="187325" marR="992505">
              <a:lnSpc>
                <a:spcPct val="101400"/>
              </a:lnSpc>
              <a:spcBef>
                <a:spcPts val="5"/>
              </a:spcBef>
            </a:pPr>
            <a:r>
              <a:rPr sz="2050" b="1" spc="-10" dirty="0">
                <a:solidFill>
                  <a:srgbClr val="FFFFFF"/>
                </a:solidFill>
                <a:latin typeface="SF Compact Display"/>
                <a:cs typeface="SF Compact Display"/>
              </a:rPr>
              <a:t>HayWired Scenario</a:t>
            </a:r>
            <a:endParaRPr sz="2050">
              <a:latin typeface="SF Compact Display"/>
              <a:cs typeface="SF Compact Display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034388" y="10407057"/>
            <a:ext cx="4372610" cy="2266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00" dirty="0">
                <a:latin typeface="Verdana"/>
                <a:cs typeface="Verdana"/>
              </a:rPr>
              <a:t>HayWired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Scenario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Volume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2: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Chapter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N,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Figure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spc="-25" dirty="0">
                <a:latin typeface="Verdana"/>
                <a:cs typeface="Verdana"/>
              </a:rPr>
              <a:t>36</a:t>
            </a:r>
            <a:endParaRPr sz="1300">
              <a:latin typeface="Verdana"/>
              <a:cs typeface="Verdan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8937760" y="10407057"/>
            <a:ext cx="132080" cy="2266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00" spc="10" dirty="0">
                <a:latin typeface="Verdana"/>
                <a:cs typeface="Verdana"/>
              </a:rPr>
              <a:t>3</a:t>
            </a:r>
            <a:endParaRPr sz="1300">
              <a:latin typeface="Verdana"/>
              <a:cs typeface="Verdan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1942028" y="6757508"/>
            <a:ext cx="7096125" cy="24003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1200"/>
              </a:lnSpc>
              <a:spcBef>
                <a:spcPts val="95"/>
              </a:spcBef>
            </a:pPr>
            <a:r>
              <a:rPr sz="2200" b="1" dirty="0">
                <a:latin typeface="Verdana"/>
                <a:cs typeface="Verdana"/>
              </a:rPr>
              <a:t>Map</a:t>
            </a:r>
            <a:r>
              <a:rPr sz="2200" b="1" spc="85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of</a:t>
            </a:r>
            <a:r>
              <a:rPr sz="2200" b="1" spc="80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buried</a:t>
            </a:r>
            <a:r>
              <a:rPr sz="2200" b="1" spc="80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water-pipeline</a:t>
            </a:r>
            <a:r>
              <a:rPr sz="2200" b="1" spc="80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damage</a:t>
            </a:r>
            <a:r>
              <a:rPr sz="2200" b="1" spc="80" dirty="0">
                <a:latin typeface="Verdana"/>
                <a:cs typeface="Verdana"/>
              </a:rPr>
              <a:t> </a:t>
            </a:r>
            <a:r>
              <a:rPr sz="2200" b="1" spc="-25" dirty="0">
                <a:latin typeface="Verdana"/>
                <a:cs typeface="Verdana"/>
              </a:rPr>
              <a:t>in</a:t>
            </a:r>
            <a:r>
              <a:rPr sz="2200" b="1" spc="550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East</a:t>
            </a:r>
            <a:r>
              <a:rPr sz="2200" b="1" spc="65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Bay</a:t>
            </a:r>
            <a:r>
              <a:rPr sz="2200" b="1" spc="70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Municipal</a:t>
            </a:r>
            <a:r>
              <a:rPr sz="2200" b="1" spc="75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Utility</a:t>
            </a:r>
            <a:r>
              <a:rPr sz="2200" b="1" spc="65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District’s</a:t>
            </a:r>
            <a:r>
              <a:rPr sz="2200" b="1" spc="70" dirty="0">
                <a:latin typeface="Verdana"/>
                <a:cs typeface="Verdana"/>
              </a:rPr>
              <a:t> </a:t>
            </a:r>
            <a:r>
              <a:rPr sz="2200" b="1" spc="-10" dirty="0">
                <a:latin typeface="Verdana"/>
                <a:cs typeface="Verdana"/>
              </a:rPr>
              <a:t>service </a:t>
            </a:r>
            <a:r>
              <a:rPr sz="2200" b="1" dirty="0">
                <a:latin typeface="Verdana"/>
                <a:cs typeface="Verdana"/>
              </a:rPr>
              <a:t>area</a:t>
            </a:r>
            <a:r>
              <a:rPr sz="2200" b="1" spc="5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for</a:t>
            </a:r>
            <a:r>
              <a:rPr sz="2200" spc="6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the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entire</a:t>
            </a:r>
            <a:r>
              <a:rPr sz="2200" spc="6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HayWired</a:t>
            </a:r>
            <a:r>
              <a:rPr sz="2200" spc="60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Earthquake </a:t>
            </a:r>
            <a:r>
              <a:rPr sz="2200" dirty="0">
                <a:latin typeface="Verdana"/>
                <a:cs typeface="Verdana"/>
              </a:rPr>
              <a:t>Scenario</a:t>
            </a:r>
            <a:r>
              <a:rPr sz="2200" spc="9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sequence</a:t>
            </a:r>
            <a:r>
              <a:rPr sz="2200" spc="9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including</a:t>
            </a:r>
            <a:r>
              <a:rPr sz="2200" spc="8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the</a:t>
            </a:r>
            <a:r>
              <a:rPr sz="2200" spc="9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magnitude</a:t>
            </a:r>
            <a:r>
              <a:rPr sz="2200" spc="90" dirty="0">
                <a:latin typeface="Verdana"/>
                <a:cs typeface="Verdana"/>
              </a:rPr>
              <a:t> </a:t>
            </a:r>
            <a:r>
              <a:rPr sz="2200" spc="-25" dirty="0">
                <a:latin typeface="Verdana"/>
                <a:cs typeface="Verdana"/>
              </a:rPr>
              <a:t>5.0 </a:t>
            </a:r>
            <a:r>
              <a:rPr sz="2200" dirty="0">
                <a:latin typeface="Verdana"/>
                <a:cs typeface="Verdana"/>
              </a:rPr>
              <a:t>and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above</a:t>
            </a:r>
            <a:r>
              <a:rPr sz="2200" spc="7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aftershocks.</a:t>
            </a:r>
            <a:r>
              <a:rPr sz="2200" spc="7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Colors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indicate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spc="-20" dirty="0">
                <a:latin typeface="Verdana"/>
                <a:cs typeface="Verdana"/>
              </a:rPr>
              <a:t>mean </a:t>
            </a:r>
            <a:r>
              <a:rPr sz="2200" dirty="0">
                <a:latin typeface="Verdana"/>
                <a:cs typeface="Verdana"/>
              </a:rPr>
              <a:t>(average)</a:t>
            </a:r>
            <a:r>
              <a:rPr sz="2200" spc="2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repairs</a:t>
            </a:r>
            <a:r>
              <a:rPr sz="2200" spc="2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per</a:t>
            </a:r>
            <a:r>
              <a:rPr sz="2200" spc="2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square</a:t>
            </a:r>
            <a:r>
              <a:rPr sz="2200" spc="30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kilometer.</a:t>
            </a:r>
            <a:r>
              <a:rPr sz="2200" spc="2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A</a:t>
            </a:r>
            <a:r>
              <a:rPr sz="2200" spc="25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warmer </a:t>
            </a:r>
            <a:r>
              <a:rPr sz="2200" dirty="0">
                <a:latin typeface="Verdana"/>
                <a:cs typeface="Verdana"/>
              </a:rPr>
              <a:t>color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indicates</a:t>
            </a:r>
            <a:r>
              <a:rPr sz="2200" spc="6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greater</a:t>
            </a:r>
            <a:r>
              <a:rPr sz="2200" spc="6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concentration</a:t>
            </a:r>
            <a:r>
              <a:rPr sz="2200" spc="7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of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damage.</a:t>
            </a:r>
            <a:endParaRPr sz="2200">
              <a:latin typeface="Verdana"/>
              <a:cs typeface="Verdana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47088" y="1047088"/>
            <a:ext cx="10907638" cy="9214379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6718570" y="0"/>
            <a:ext cx="2338705" cy="1047115"/>
          </a:xfrm>
          <a:prstGeom prst="rect">
            <a:avLst/>
          </a:prstGeom>
          <a:solidFill>
            <a:srgbClr val="5A6F73"/>
          </a:solidFill>
        </p:spPr>
        <p:txBody>
          <a:bodyPr vert="horz" wrap="square" lIns="0" tIns="508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40"/>
              </a:spcBef>
            </a:pPr>
            <a:endParaRPr sz="2300">
              <a:latin typeface="Times New Roman"/>
              <a:cs typeface="Times New Roman"/>
            </a:endParaRPr>
          </a:p>
          <a:p>
            <a:pPr marL="187325" marR="992505">
              <a:lnSpc>
                <a:spcPct val="101400"/>
              </a:lnSpc>
              <a:spcBef>
                <a:spcPts val="5"/>
              </a:spcBef>
            </a:pPr>
            <a:r>
              <a:rPr sz="2050" b="1" spc="-10" dirty="0">
                <a:solidFill>
                  <a:srgbClr val="FFFFFF"/>
                </a:solidFill>
                <a:latin typeface="SF Compact Display"/>
                <a:cs typeface="SF Compact Display"/>
              </a:rPr>
              <a:t>HayWired Scenario</a:t>
            </a:r>
            <a:endParaRPr sz="2050">
              <a:latin typeface="SF Compact Display"/>
              <a:cs typeface="SF Compact Display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034388" y="10407057"/>
            <a:ext cx="4323715" cy="2266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00" dirty="0">
                <a:latin typeface="Verdana"/>
                <a:cs typeface="Verdana"/>
              </a:rPr>
              <a:t>HayWired</a:t>
            </a:r>
            <a:r>
              <a:rPr sz="1300" spc="2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Scenario</a:t>
            </a:r>
            <a:r>
              <a:rPr sz="1300" spc="2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Volume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2:</a:t>
            </a:r>
            <a:r>
              <a:rPr sz="1300" spc="2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Chapter</a:t>
            </a:r>
            <a:r>
              <a:rPr sz="1300" spc="20" dirty="0">
                <a:latin typeface="Verdana"/>
                <a:cs typeface="Verdana"/>
              </a:rPr>
              <a:t> </a:t>
            </a:r>
            <a:r>
              <a:rPr sz="1300" spc="-75" dirty="0">
                <a:latin typeface="Verdana"/>
                <a:cs typeface="Verdana"/>
              </a:rPr>
              <a:t>P,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Figure</a:t>
            </a:r>
            <a:r>
              <a:rPr sz="1300" spc="20" dirty="0">
                <a:latin typeface="Verdana"/>
                <a:cs typeface="Verdana"/>
              </a:rPr>
              <a:t> </a:t>
            </a:r>
            <a:r>
              <a:rPr sz="1300" spc="-25" dirty="0">
                <a:latin typeface="Verdana"/>
                <a:cs typeface="Verdana"/>
              </a:rPr>
              <a:t>19</a:t>
            </a:r>
            <a:endParaRPr sz="1300">
              <a:latin typeface="Verdana"/>
              <a:cs typeface="Verdan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8937760" y="10407057"/>
            <a:ext cx="132080" cy="2266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00" spc="10" dirty="0">
                <a:latin typeface="Verdana"/>
                <a:cs typeface="Verdana"/>
              </a:rPr>
              <a:t>4</a:t>
            </a:r>
            <a:endParaRPr sz="1300">
              <a:latin typeface="Verdana"/>
              <a:cs typeface="Verdana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58612" y="1215502"/>
            <a:ext cx="10418530" cy="9045964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10301122" y="7515866"/>
            <a:ext cx="8734425" cy="206121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2200" b="1" dirty="0">
                <a:latin typeface="Verdana"/>
                <a:cs typeface="Verdana"/>
              </a:rPr>
              <a:t>Map</a:t>
            </a:r>
            <a:r>
              <a:rPr sz="2200" b="1" spc="80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showing</a:t>
            </a:r>
            <a:r>
              <a:rPr sz="2200" b="1" spc="80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estimated</a:t>
            </a:r>
            <a:r>
              <a:rPr sz="2200" b="1" spc="75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number</a:t>
            </a:r>
            <a:r>
              <a:rPr sz="2200" b="1" spc="75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of</a:t>
            </a:r>
            <a:r>
              <a:rPr sz="2200" b="1" spc="80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ignitions</a:t>
            </a:r>
            <a:r>
              <a:rPr sz="2200" b="1" spc="80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within</a:t>
            </a:r>
            <a:r>
              <a:rPr sz="2200" b="1" spc="80" dirty="0">
                <a:latin typeface="Verdana"/>
                <a:cs typeface="Verdana"/>
              </a:rPr>
              <a:t> </a:t>
            </a:r>
            <a:r>
              <a:rPr sz="2200" b="1" spc="-20" dirty="0">
                <a:latin typeface="Verdana"/>
                <a:cs typeface="Verdana"/>
              </a:rPr>
              <a:t>fire</a:t>
            </a:r>
            <a:endParaRPr sz="22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z="2200" b="1" dirty="0">
                <a:latin typeface="Verdana"/>
                <a:cs typeface="Verdana"/>
              </a:rPr>
              <a:t>station</a:t>
            </a:r>
            <a:r>
              <a:rPr sz="2200" b="1" spc="70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primary</a:t>
            </a:r>
            <a:r>
              <a:rPr sz="2200" b="1" spc="70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response</a:t>
            </a:r>
            <a:r>
              <a:rPr sz="2200" b="1" spc="70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areas</a:t>
            </a:r>
            <a:r>
              <a:rPr sz="2200" b="1" spc="114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following</a:t>
            </a:r>
            <a:r>
              <a:rPr sz="2200" spc="7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the</a:t>
            </a:r>
            <a:r>
              <a:rPr sz="2200" spc="80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magnitude</a:t>
            </a:r>
            <a:endParaRPr sz="2200">
              <a:latin typeface="Verdana"/>
              <a:cs typeface="Verdana"/>
            </a:endParaRPr>
          </a:p>
          <a:p>
            <a:pPr marL="12700" marR="109855">
              <a:lnSpc>
                <a:spcPct val="101200"/>
              </a:lnSpc>
            </a:pPr>
            <a:r>
              <a:rPr sz="2200" dirty="0">
                <a:latin typeface="Verdana"/>
                <a:cs typeface="Verdana"/>
              </a:rPr>
              <a:t>7.0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mainshock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of</a:t>
            </a:r>
            <a:r>
              <a:rPr sz="2200" spc="7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the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HayWired</a:t>
            </a:r>
            <a:r>
              <a:rPr sz="2200" spc="7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Earthquake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Scenario.</a:t>
            </a:r>
            <a:r>
              <a:rPr sz="2200" spc="70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Green </a:t>
            </a:r>
            <a:r>
              <a:rPr sz="2200" dirty="0">
                <a:latin typeface="Verdana"/>
                <a:cs typeface="Verdana"/>
              </a:rPr>
              <a:t>indicates</a:t>
            </a:r>
            <a:r>
              <a:rPr sz="2200" spc="4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a</a:t>
            </a:r>
            <a:r>
              <a:rPr sz="2200" spc="5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small</a:t>
            </a:r>
            <a:r>
              <a:rPr sz="2200" spc="5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likelihood</a:t>
            </a:r>
            <a:r>
              <a:rPr sz="2200" spc="5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of</a:t>
            </a:r>
            <a:r>
              <a:rPr sz="2200" spc="5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ignition</a:t>
            </a:r>
            <a:r>
              <a:rPr sz="2200" spc="4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and</a:t>
            </a:r>
            <a:r>
              <a:rPr sz="2200" spc="5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dark</a:t>
            </a:r>
            <a:r>
              <a:rPr sz="2200" spc="5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red</a:t>
            </a:r>
            <a:r>
              <a:rPr sz="2200" spc="50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indicates </a:t>
            </a:r>
            <a:r>
              <a:rPr sz="2200" dirty="0">
                <a:latin typeface="Verdana"/>
                <a:cs typeface="Verdana"/>
              </a:rPr>
              <a:t>five</a:t>
            </a:r>
            <a:r>
              <a:rPr sz="2200" spc="4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or</a:t>
            </a:r>
            <a:r>
              <a:rPr sz="2200" spc="4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more</a:t>
            </a:r>
            <a:r>
              <a:rPr sz="2200" spc="4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ignitions</a:t>
            </a:r>
            <a:r>
              <a:rPr sz="2200" spc="4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per</a:t>
            </a:r>
            <a:r>
              <a:rPr sz="2200" spc="4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area.</a:t>
            </a:r>
            <a:r>
              <a:rPr sz="2200" spc="4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The</a:t>
            </a:r>
            <a:r>
              <a:rPr sz="2200" spc="4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length</a:t>
            </a:r>
            <a:r>
              <a:rPr sz="2200" spc="4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of</a:t>
            </a:r>
            <a:r>
              <a:rPr sz="2200" spc="4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the</a:t>
            </a:r>
            <a:r>
              <a:rPr sz="2200" spc="45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Hayward </a:t>
            </a:r>
            <a:r>
              <a:rPr sz="2200" dirty="0">
                <a:latin typeface="Verdana"/>
                <a:cs typeface="Verdana"/>
              </a:rPr>
              <a:t>Fault</a:t>
            </a:r>
            <a:r>
              <a:rPr sz="2200" spc="4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ruptured</a:t>
            </a:r>
            <a:r>
              <a:rPr sz="2200" spc="4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in</a:t>
            </a:r>
            <a:r>
              <a:rPr sz="2200" spc="4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the</a:t>
            </a:r>
            <a:r>
              <a:rPr sz="2200" spc="4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Scenario</a:t>
            </a:r>
            <a:r>
              <a:rPr sz="2200" spc="4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is</a:t>
            </a:r>
            <a:r>
              <a:rPr sz="2200" spc="4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shown</a:t>
            </a:r>
            <a:r>
              <a:rPr sz="2200" spc="4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on</a:t>
            </a:r>
            <a:r>
              <a:rPr sz="2200" spc="4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the</a:t>
            </a:r>
            <a:r>
              <a:rPr sz="2200" spc="45" dirty="0">
                <a:latin typeface="Verdana"/>
                <a:cs typeface="Verdana"/>
              </a:rPr>
              <a:t> </a:t>
            </a:r>
            <a:r>
              <a:rPr sz="2200" spc="-20" dirty="0">
                <a:latin typeface="Verdana"/>
                <a:cs typeface="Verdana"/>
              </a:rPr>
              <a:t>map.</a:t>
            </a:r>
            <a:endParaRPr sz="22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6718570" y="0"/>
            <a:ext cx="2338705" cy="1047115"/>
          </a:xfrm>
          <a:prstGeom prst="rect">
            <a:avLst/>
          </a:prstGeom>
          <a:solidFill>
            <a:srgbClr val="5A6F73"/>
          </a:solidFill>
        </p:spPr>
        <p:txBody>
          <a:bodyPr vert="horz" wrap="square" lIns="0" tIns="508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40"/>
              </a:spcBef>
            </a:pPr>
            <a:endParaRPr sz="2300">
              <a:latin typeface="Times New Roman"/>
              <a:cs typeface="Times New Roman"/>
            </a:endParaRPr>
          </a:p>
          <a:p>
            <a:pPr marL="187325" marR="992505">
              <a:lnSpc>
                <a:spcPct val="101400"/>
              </a:lnSpc>
              <a:spcBef>
                <a:spcPts val="5"/>
              </a:spcBef>
            </a:pPr>
            <a:r>
              <a:rPr sz="2050" b="1" spc="-10" dirty="0">
                <a:solidFill>
                  <a:srgbClr val="FFFFFF"/>
                </a:solidFill>
                <a:latin typeface="SF Compact Display"/>
                <a:cs typeface="SF Compact Display"/>
              </a:rPr>
              <a:t>HayWired Scenario</a:t>
            </a:r>
            <a:endParaRPr sz="2050">
              <a:latin typeface="SF Compact Display"/>
              <a:cs typeface="SF Compact Display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034388" y="10407057"/>
            <a:ext cx="4474845" cy="2266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00" dirty="0">
                <a:latin typeface="Verdana"/>
                <a:cs typeface="Verdana"/>
              </a:rPr>
              <a:t>HayWired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Scenario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Volume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3: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Chapter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S,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Figure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spc="-25" dirty="0">
                <a:latin typeface="Verdana"/>
                <a:cs typeface="Verdana"/>
              </a:rPr>
              <a:t>24A</a:t>
            </a:r>
            <a:endParaRPr sz="1300">
              <a:latin typeface="Verdana"/>
              <a:cs typeface="Verdan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8937760" y="10407057"/>
            <a:ext cx="132080" cy="2266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00" spc="10" dirty="0">
                <a:latin typeface="Verdana"/>
                <a:cs typeface="Verdana"/>
              </a:rPr>
              <a:t>5</a:t>
            </a:r>
            <a:endParaRPr sz="1300">
              <a:latin typeface="Verdana"/>
              <a:cs typeface="Verdana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68230" y="1669111"/>
            <a:ext cx="13882915" cy="7949198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15253850" y="3443727"/>
            <a:ext cx="3727450" cy="61321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25780">
              <a:lnSpc>
                <a:spcPct val="101200"/>
              </a:lnSpc>
              <a:spcBef>
                <a:spcPts val="95"/>
              </a:spcBef>
            </a:pPr>
            <a:r>
              <a:rPr sz="2200" b="1" dirty="0">
                <a:latin typeface="Verdana"/>
                <a:cs typeface="Verdana"/>
              </a:rPr>
              <a:t>Line</a:t>
            </a:r>
            <a:r>
              <a:rPr sz="2200" b="1" spc="-160" dirty="0">
                <a:latin typeface="Verdana"/>
                <a:cs typeface="Verdana"/>
              </a:rPr>
              <a:t> </a:t>
            </a:r>
            <a:r>
              <a:rPr sz="2200" b="1" spc="-20" dirty="0">
                <a:latin typeface="Verdana"/>
                <a:cs typeface="Verdana"/>
              </a:rPr>
              <a:t>graphs</a:t>
            </a:r>
            <a:r>
              <a:rPr sz="2200" b="1" spc="-155" dirty="0">
                <a:latin typeface="Verdana"/>
                <a:cs typeface="Verdana"/>
              </a:rPr>
              <a:t> </a:t>
            </a:r>
            <a:r>
              <a:rPr sz="2200" b="1" spc="-30" dirty="0">
                <a:latin typeface="Verdana"/>
                <a:cs typeface="Verdana"/>
              </a:rPr>
              <a:t>showing </a:t>
            </a:r>
            <a:r>
              <a:rPr sz="2200" b="1" spc="-10" dirty="0">
                <a:latin typeface="Verdana"/>
                <a:cs typeface="Verdana"/>
              </a:rPr>
              <a:t>voice</a:t>
            </a:r>
            <a:r>
              <a:rPr sz="2200" b="1" spc="-135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and</a:t>
            </a:r>
            <a:r>
              <a:rPr sz="2200" b="1" spc="-135" dirty="0">
                <a:latin typeface="Verdana"/>
                <a:cs typeface="Verdana"/>
              </a:rPr>
              <a:t> </a:t>
            </a:r>
            <a:r>
              <a:rPr sz="2200" b="1" spc="-20" dirty="0">
                <a:latin typeface="Verdana"/>
                <a:cs typeface="Verdana"/>
              </a:rPr>
              <a:t>data </a:t>
            </a:r>
            <a:r>
              <a:rPr sz="2200" b="1" spc="-25" dirty="0">
                <a:latin typeface="Verdana"/>
                <a:cs typeface="Verdana"/>
              </a:rPr>
              <a:t>restoration</a:t>
            </a:r>
            <a:r>
              <a:rPr sz="2200" b="1" spc="-125" dirty="0">
                <a:latin typeface="Verdana"/>
                <a:cs typeface="Verdana"/>
              </a:rPr>
              <a:t> </a:t>
            </a:r>
            <a:r>
              <a:rPr sz="2200" b="1" spc="-10" dirty="0">
                <a:latin typeface="Verdana"/>
                <a:cs typeface="Verdana"/>
              </a:rPr>
              <a:t>curves </a:t>
            </a:r>
            <a:r>
              <a:rPr sz="2200" b="1" dirty="0">
                <a:latin typeface="Verdana"/>
                <a:cs typeface="Verdana"/>
              </a:rPr>
              <a:t>by</a:t>
            </a:r>
            <a:r>
              <a:rPr sz="2200" b="1" spc="-145" dirty="0">
                <a:latin typeface="Verdana"/>
                <a:cs typeface="Verdana"/>
              </a:rPr>
              <a:t> </a:t>
            </a:r>
            <a:r>
              <a:rPr sz="2200" b="1" spc="-10" dirty="0">
                <a:latin typeface="Verdana"/>
                <a:cs typeface="Verdana"/>
              </a:rPr>
              <a:t>county</a:t>
            </a:r>
            <a:r>
              <a:rPr sz="2200" b="1" spc="-13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for</a:t>
            </a:r>
            <a:r>
              <a:rPr sz="2200" spc="-145" dirty="0">
                <a:latin typeface="Verdana"/>
                <a:cs typeface="Verdana"/>
              </a:rPr>
              <a:t> </a:t>
            </a:r>
            <a:r>
              <a:rPr sz="2200" spc="-25" dirty="0">
                <a:latin typeface="Verdana"/>
                <a:cs typeface="Verdana"/>
              </a:rPr>
              <a:t>the HayWired</a:t>
            </a:r>
            <a:r>
              <a:rPr sz="2200" spc="-114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Earthquake </a:t>
            </a:r>
            <a:r>
              <a:rPr sz="2200" spc="-20" dirty="0">
                <a:latin typeface="Verdana"/>
                <a:cs typeface="Verdana"/>
              </a:rPr>
              <a:t>Scenario</a:t>
            </a:r>
            <a:r>
              <a:rPr sz="2200" spc="-140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mainshock.</a:t>
            </a:r>
            <a:endParaRPr sz="2200">
              <a:latin typeface="Verdana"/>
              <a:cs typeface="Verdana"/>
            </a:endParaRPr>
          </a:p>
          <a:p>
            <a:pPr marL="12700" marR="217804">
              <a:lnSpc>
                <a:spcPct val="101200"/>
              </a:lnSpc>
            </a:pPr>
            <a:r>
              <a:rPr sz="2200" spc="-10" dirty="0">
                <a:latin typeface="Verdana"/>
                <a:cs typeface="Verdana"/>
              </a:rPr>
              <a:t>These</a:t>
            </a:r>
            <a:r>
              <a:rPr sz="2200" spc="-150" dirty="0">
                <a:latin typeface="Verdana"/>
                <a:cs typeface="Verdana"/>
              </a:rPr>
              <a:t> </a:t>
            </a:r>
            <a:r>
              <a:rPr sz="2200" spc="-20" dirty="0">
                <a:latin typeface="Verdana"/>
                <a:cs typeface="Verdana"/>
              </a:rPr>
              <a:t>curves</a:t>
            </a:r>
            <a:r>
              <a:rPr sz="2200" spc="-140" dirty="0">
                <a:latin typeface="Verdana"/>
                <a:cs typeface="Verdana"/>
              </a:rPr>
              <a:t> </a:t>
            </a:r>
            <a:r>
              <a:rPr sz="2200" spc="-25" dirty="0">
                <a:latin typeface="Verdana"/>
                <a:cs typeface="Verdana"/>
              </a:rPr>
              <a:t>include</a:t>
            </a:r>
            <a:r>
              <a:rPr sz="2200" spc="-145" dirty="0">
                <a:latin typeface="Verdana"/>
                <a:cs typeface="Verdana"/>
              </a:rPr>
              <a:t> </a:t>
            </a:r>
            <a:r>
              <a:rPr sz="2200" spc="-25" dirty="0">
                <a:latin typeface="Verdana"/>
                <a:cs typeface="Verdana"/>
              </a:rPr>
              <a:t>the following</a:t>
            </a:r>
            <a:r>
              <a:rPr sz="2200" spc="-120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assumptions: </a:t>
            </a:r>
            <a:r>
              <a:rPr sz="2200" i="1" dirty="0">
                <a:latin typeface="Verdana"/>
                <a:cs typeface="Verdana"/>
              </a:rPr>
              <a:t>use</a:t>
            </a:r>
            <a:r>
              <a:rPr sz="2200" i="1" spc="-120" dirty="0">
                <a:latin typeface="Verdana"/>
                <a:cs typeface="Verdana"/>
              </a:rPr>
              <a:t> </a:t>
            </a:r>
            <a:r>
              <a:rPr sz="2200" i="1" dirty="0">
                <a:latin typeface="Verdana"/>
                <a:cs typeface="Verdana"/>
              </a:rPr>
              <a:t>of</a:t>
            </a:r>
            <a:r>
              <a:rPr sz="2200" i="1" spc="-125" dirty="0">
                <a:latin typeface="Verdana"/>
                <a:cs typeface="Verdana"/>
              </a:rPr>
              <a:t> </a:t>
            </a:r>
            <a:r>
              <a:rPr sz="2200" spc="-25" dirty="0">
                <a:latin typeface="Verdana"/>
                <a:cs typeface="Verdana"/>
              </a:rPr>
              <a:t>batteries</a:t>
            </a:r>
            <a:r>
              <a:rPr sz="2200" spc="-114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and/or </a:t>
            </a:r>
            <a:r>
              <a:rPr sz="2200" spc="-30" dirty="0">
                <a:latin typeface="Verdana"/>
                <a:cs typeface="Verdana"/>
              </a:rPr>
              <a:t>generators,</a:t>
            </a:r>
            <a:r>
              <a:rPr sz="2200" spc="-114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deployment </a:t>
            </a:r>
            <a:r>
              <a:rPr sz="2200" dirty="0">
                <a:latin typeface="Verdana"/>
                <a:cs typeface="Verdana"/>
              </a:rPr>
              <a:t>of</a:t>
            </a:r>
            <a:r>
              <a:rPr sz="2200" spc="-125" dirty="0">
                <a:latin typeface="Verdana"/>
                <a:cs typeface="Verdana"/>
              </a:rPr>
              <a:t> </a:t>
            </a:r>
            <a:r>
              <a:rPr sz="2200" spc="-20" dirty="0">
                <a:latin typeface="Verdana"/>
                <a:cs typeface="Verdana"/>
              </a:rPr>
              <a:t>portable</a:t>
            </a:r>
            <a:r>
              <a:rPr sz="2200" spc="-125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equipment </a:t>
            </a:r>
            <a:r>
              <a:rPr sz="2200" spc="-25" dirty="0">
                <a:latin typeface="Verdana"/>
                <a:cs typeface="Verdana"/>
              </a:rPr>
              <a:t>(including</a:t>
            </a:r>
            <a:r>
              <a:rPr sz="2200" spc="-130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cells</a:t>
            </a:r>
            <a:r>
              <a:rPr sz="2200" spc="-13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on</a:t>
            </a:r>
            <a:r>
              <a:rPr sz="2200" spc="-130" dirty="0">
                <a:latin typeface="Verdana"/>
                <a:cs typeface="Verdana"/>
              </a:rPr>
              <a:t> </a:t>
            </a:r>
            <a:r>
              <a:rPr sz="2200" spc="-35" dirty="0">
                <a:latin typeface="Verdana"/>
                <a:cs typeface="Verdana"/>
              </a:rPr>
              <a:t>wheels </a:t>
            </a:r>
            <a:r>
              <a:rPr sz="2200" spc="-10" dirty="0">
                <a:latin typeface="Verdana"/>
                <a:cs typeface="Verdana"/>
              </a:rPr>
              <a:t>[COWs]</a:t>
            </a:r>
            <a:r>
              <a:rPr sz="2200" spc="-15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and</a:t>
            </a:r>
            <a:r>
              <a:rPr sz="2200" spc="-150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cells</a:t>
            </a:r>
            <a:r>
              <a:rPr sz="2200" spc="-150" dirty="0">
                <a:latin typeface="Verdana"/>
                <a:cs typeface="Verdana"/>
              </a:rPr>
              <a:t> </a:t>
            </a:r>
            <a:r>
              <a:rPr sz="2200" spc="-25" dirty="0">
                <a:latin typeface="Verdana"/>
                <a:cs typeface="Verdana"/>
              </a:rPr>
              <a:t>on</a:t>
            </a:r>
            <a:endParaRPr sz="2200">
              <a:latin typeface="Verdana"/>
              <a:cs typeface="Verdana"/>
            </a:endParaRPr>
          </a:p>
          <a:p>
            <a:pPr marL="12700" marR="5080">
              <a:lnSpc>
                <a:spcPct val="101200"/>
              </a:lnSpc>
            </a:pPr>
            <a:r>
              <a:rPr sz="2200" spc="-20" dirty="0">
                <a:latin typeface="Verdana"/>
                <a:cs typeface="Verdana"/>
              </a:rPr>
              <a:t>light</a:t>
            </a:r>
            <a:r>
              <a:rPr sz="2200" spc="-120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truck</a:t>
            </a:r>
            <a:r>
              <a:rPr sz="2200" spc="-114" dirty="0">
                <a:latin typeface="Verdana"/>
                <a:cs typeface="Verdana"/>
              </a:rPr>
              <a:t> </a:t>
            </a:r>
            <a:r>
              <a:rPr sz="2200" spc="-75" dirty="0">
                <a:latin typeface="Verdana"/>
                <a:cs typeface="Verdana"/>
              </a:rPr>
              <a:t>[COLTs]),</a:t>
            </a:r>
            <a:r>
              <a:rPr sz="2200" spc="-110" dirty="0">
                <a:latin typeface="Verdana"/>
                <a:cs typeface="Verdana"/>
              </a:rPr>
              <a:t> </a:t>
            </a:r>
            <a:r>
              <a:rPr sz="2200" spc="-25" dirty="0">
                <a:latin typeface="Verdana"/>
                <a:cs typeface="Verdana"/>
              </a:rPr>
              <a:t>and </a:t>
            </a:r>
            <a:r>
              <a:rPr sz="2200" spc="-20" dirty="0">
                <a:latin typeface="Verdana"/>
                <a:cs typeface="Verdana"/>
              </a:rPr>
              <a:t>management</a:t>
            </a:r>
            <a:r>
              <a:rPr sz="2200" spc="-12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of</a:t>
            </a:r>
            <a:r>
              <a:rPr sz="2200" spc="-120" dirty="0">
                <a:latin typeface="Verdana"/>
                <a:cs typeface="Verdana"/>
              </a:rPr>
              <a:t> </a:t>
            </a:r>
            <a:r>
              <a:rPr sz="2200" spc="-20" dirty="0">
                <a:latin typeface="Verdana"/>
                <a:cs typeface="Verdana"/>
              </a:rPr>
              <a:t>user </a:t>
            </a:r>
            <a:r>
              <a:rPr sz="2200" spc="-60" dirty="0">
                <a:latin typeface="Verdana"/>
                <a:cs typeface="Verdana"/>
              </a:rPr>
              <a:t>behavior.</a:t>
            </a:r>
            <a:r>
              <a:rPr sz="2200" spc="-135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Demand</a:t>
            </a:r>
            <a:r>
              <a:rPr sz="2200" spc="-150" dirty="0">
                <a:latin typeface="Verdana"/>
                <a:cs typeface="Verdana"/>
              </a:rPr>
              <a:t> </a:t>
            </a:r>
            <a:r>
              <a:rPr sz="2200" spc="-20" dirty="0">
                <a:latin typeface="Verdana"/>
                <a:cs typeface="Verdana"/>
              </a:rPr>
              <a:t>surge </a:t>
            </a:r>
            <a:r>
              <a:rPr sz="2200" spc="-25" dirty="0">
                <a:latin typeface="Verdana"/>
                <a:cs typeface="Verdana"/>
              </a:rPr>
              <a:t>impacts</a:t>
            </a:r>
            <a:r>
              <a:rPr sz="2200" spc="-13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are</a:t>
            </a:r>
            <a:r>
              <a:rPr sz="2200" spc="-125" dirty="0">
                <a:latin typeface="Verdana"/>
                <a:cs typeface="Verdana"/>
              </a:rPr>
              <a:t> </a:t>
            </a:r>
            <a:r>
              <a:rPr sz="2200" spc="-25" dirty="0">
                <a:latin typeface="Verdana"/>
                <a:cs typeface="Verdana"/>
              </a:rPr>
              <a:t>included</a:t>
            </a:r>
            <a:r>
              <a:rPr sz="2200" spc="-13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in</a:t>
            </a:r>
            <a:r>
              <a:rPr sz="2200" spc="-130" dirty="0">
                <a:latin typeface="Verdana"/>
                <a:cs typeface="Verdana"/>
              </a:rPr>
              <a:t> </a:t>
            </a:r>
            <a:r>
              <a:rPr sz="2200" spc="-25" dirty="0">
                <a:latin typeface="Verdana"/>
                <a:cs typeface="Verdana"/>
              </a:rPr>
              <a:t>the </a:t>
            </a:r>
            <a:r>
              <a:rPr sz="2200" spc="-10" dirty="0">
                <a:latin typeface="Verdana"/>
                <a:cs typeface="Verdana"/>
              </a:rPr>
              <a:t>estimation.</a:t>
            </a:r>
            <a:endParaRPr sz="22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6718570" y="0"/>
            <a:ext cx="2338705" cy="1047115"/>
          </a:xfrm>
          <a:prstGeom prst="rect">
            <a:avLst/>
          </a:prstGeom>
          <a:solidFill>
            <a:srgbClr val="5A6F73"/>
          </a:solidFill>
        </p:spPr>
        <p:txBody>
          <a:bodyPr vert="horz" wrap="square" lIns="0" tIns="508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40"/>
              </a:spcBef>
            </a:pPr>
            <a:endParaRPr sz="2300">
              <a:latin typeface="Times New Roman"/>
              <a:cs typeface="Times New Roman"/>
            </a:endParaRPr>
          </a:p>
          <a:p>
            <a:pPr marL="187325" marR="992505">
              <a:lnSpc>
                <a:spcPct val="101400"/>
              </a:lnSpc>
              <a:spcBef>
                <a:spcPts val="5"/>
              </a:spcBef>
            </a:pPr>
            <a:r>
              <a:rPr sz="2050" b="1" spc="-10" dirty="0">
                <a:solidFill>
                  <a:srgbClr val="FFFFFF"/>
                </a:solidFill>
                <a:latin typeface="SF Compact Display"/>
                <a:cs typeface="SF Compact Display"/>
              </a:rPr>
              <a:t>HayWired Scenario</a:t>
            </a:r>
            <a:endParaRPr sz="2050">
              <a:latin typeface="SF Compact Display"/>
              <a:cs typeface="SF Compact Display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034388" y="10407057"/>
            <a:ext cx="4474845" cy="2266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00" dirty="0">
                <a:latin typeface="Verdana"/>
                <a:cs typeface="Verdana"/>
              </a:rPr>
              <a:t>HayWired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Scenario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Volume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3: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Chapter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S,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Figure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spc="-25" dirty="0">
                <a:latin typeface="Verdana"/>
                <a:cs typeface="Verdana"/>
              </a:rPr>
              <a:t>24B</a:t>
            </a:r>
            <a:endParaRPr sz="1300">
              <a:latin typeface="Verdana"/>
              <a:cs typeface="Verdan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8937760" y="10407057"/>
            <a:ext cx="132080" cy="2266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00" spc="10" dirty="0">
                <a:latin typeface="Verdana"/>
                <a:cs typeface="Verdana"/>
              </a:rPr>
              <a:t>6</a:t>
            </a:r>
            <a:endParaRPr sz="1300">
              <a:latin typeface="Verdana"/>
              <a:cs typeface="Verdan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5403061" y="3443727"/>
            <a:ext cx="3514090" cy="61321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30480">
              <a:lnSpc>
                <a:spcPct val="101200"/>
              </a:lnSpc>
              <a:spcBef>
                <a:spcPts val="95"/>
              </a:spcBef>
            </a:pPr>
            <a:r>
              <a:rPr sz="2200" b="1" dirty="0">
                <a:latin typeface="Verdana"/>
                <a:cs typeface="Verdana"/>
              </a:rPr>
              <a:t>Line</a:t>
            </a:r>
            <a:r>
              <a:rPr sz="2200" b="1" spc="-160" dirty="0">
                <a:latin typeface="Verdana"/>
                <a:cs typeface="Verdana"/>
              </a:rPr>
              <a:t> </a:t>
            </a:r>
            <a:r>
              <a:rPr sz="2200" b="1" spc="-20" dirty="0">
                <a:latin typeface="Verdana"/>
                <a:cs typeface="Verdana"/>
              </a:rPr>
              <a:t>graphs</a:t>
            </a:r>
            <a:r>
              <a:rPr sz="2200" b="1" spc="-155" dirty="0">
                <a:latin typeface="Verdana"/>
                <a:cs typeface="Verdana"/>
              </a:rPr>
              <a:t> </a:t>
            </a:r>
            <a:r>
              <a:rPr sz="2200" b="1" spc="-10" dirty="0">
                <a:latin typeface="Verdana"/>
                <a:cs typeface="Verdana"/>
              </a:rPr>
              <a:t>showing voice</a:t>
            </a:r>
            <a:r>
              <a:rPr sz="2200" b="1" spc="-135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and</a:t>
            </a:r>
            <a:r>
              <a:rPr sz="2200" b="1" spc="-135" dirty="0">
                <a:latin typeface="Verdana"/>
                <a:cs typeface="Verdana"/>
              </a:rPr>
              <a:t> </a:t>
            </a:r>
            <a:r>
              <a:rPr sz="2200" b="1" spc="-20" dirty="0">
                <a:latin typeface="Verdana"/>
                <a:cs typeface="Verdana"/>
              </a:rPr>
              <a:t>data </a:t>
            </a:r>
            <a:r>
              <a:rPr sz="2200" b="1" spc="-25" dirty="0">
                <a:latin typeface="Verdana"/>
                <a:cs typeface="Verdana"/>
              </a:rPr>
              <a:t>restoration</a:t>
            </a:r>
            <a:r>
              <a:rPr sz="2200" b="1" spc="-130" dirty="0">
                <a:latin typeface="Verdana"/>
                <a:cs typeface="Verdana"/>
              </a:rPr>
              <a:t> </a:t>
            </a:r>
            <a:r>
              <a:rPr sz="2200" b="1" spc="-20" dirty="0">
                <a:latin typeface="Verdana"/>
                <a:cs typeface="Verdana"/>
              </a:rPr>
              <a:t>curves</a:t>
            </a:r>
            <a:r>
              <a:rPr sz="2200" b="1" spc="-130" dirty="0">
                <a:latin typeface="Verdana"/>
                <a:cs typeface="Verdana"/>
              </a:rPr>
              <a:t> </a:t>
            </a:r>
            <a:r>
              <a:rPr sz="2200" b="1" spc="-25" dirty="0">
                <a:latin typeface="Verdana"/>
                <a:cs typeface="Verdana"/>
              </a:rPr>
              <a:t>by </a:t>
            </a:r>
            <a:r>
              <a:rPr sz="2200" b="1" spc="-10" dirty="0">
                <a:latin typeface="Verdana"/>
                <a:cs typeface="Verdana"/>
              </a:rPr>
              <a:t>county</a:t>
            </a:r>
            <a:r>
              <a:rPr sz="2200" b="1" spc="-15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for</a:t>
            </a:r>
            <a:r>
              <a:rPr sz="2200" spc="-15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the</a:t>
            </a:r>
            <a:r>
              <a:rPr sz="2200" spc="-155" dirty="0">
                <a:latin typeface="Verdana"/>
                <a:cs typeface="Verdana"/>
              </a:rPr>
              <a:t> </a:t>
            </a:r>
            <a:r>
              <a:rPr sz="2200" spc="-35" dirty="0">
                <a:latin typeface="Verdana"/>
                <a:cs typeface="Verdana"/>
              </a:rPr>
              <a:t>HayWired </a:t>
            </a:r>
            <a:r>
              <a:rPr sz="2200" spc="-30" dirty="0">
                <a:latin typeface="Verdana"/>
                <a:cs typeface="Verdana"/>
              </a:rPr>
              <a:t>Earthquake</a:t>
            </a:r>
            <a:r>
              <a:rPr sz="2200" spc="-125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Scenario </a:t>
            </a:r>
            <a:r>
              <a:rPr sz="2200" spc="-30" dirty="0">
                <a:latin typeface="Verdana"/>
                <a:cs typeface="Verdana"/>
              </a:rPr>
              <a:t>mainshock.</a:t>
            </a:r>
            <a:r>
              <a:rPr sz="2200" spc="-12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The</a:t>
            </a:r>
            <a:r>
              <a:rPr sz="2200" spc="-114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curves </a:t>
            </a:r>
            <a:r>
              <a:rPr sz="2200" dirty="0">
                <a:latin typeface="Verdana"/>
                <a:cs typeface="Verdana"/>
              </a:rPr>
              <a:t>are</a:t>
            </a:r>
            <a:r>
              <a:rPr sz="2200" spc="-130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based</a:t>
            </a:r>
            <a:r>
              <a:rPr sz="2200" spc="-12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on</a:t>
            </a:r>
            <a:r>
              <a:rPr sz="2200" spc="-125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system </a:t>
            </a:r>
            <a:r>
              <a:rPr sz="2200" spc="-30" dirty="0">
                <a:latin typeface="Verdana"/>
                <a:cs typeface="Verdana"/>
              </a:rPr>
              <a:t>restoration</a:t>
            </a:r>
            <a:r>
              <a:rPr sz="2200" spc="-120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dependent</a:t>
            </a:r>
            <a:endParaRPr sz="2200">
              <a:latin typeface="Verdana"/>
              <a:cs typeface="Verdana"/>
            </a:endParaRPr>
          </a:p>
          <a:p>
            <a:pPr marL="12700" marR="5080">
              <a:lnSpc>
                <a:spcPct val="101200"/>
              </a:lnSpc>
            </a:pPr>
            <a:r>
              <a:rPr sz="2200" dirty="0">
                <a:latin typeface="Verdana"/>
                <a:cs typeface="Verdana"/>
              </a:rPr>
              <a:t>on</a:t>
            </a:r>
            <a:r>
              <a:rPr sz="2200" spc="-110" dirty="0">
                <a:latin typeface="Verdana"/>
                <a:cs typeface="Verdana"/>
              </a:rPr>
              <a:t> </a:t>
            </a:r>
            <a:r>
              <a:rPr sz="2200" spc="-25" dirty="0">
                <a:latin typeface="Verdana"/>
                <a:cs typeface="Verdana"/>
              </a:rPr>
              <a:t>electric</a:t>
            </a:r>
            <a:r>
              <a:rPr sz="2200" spc="-105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power </a:t>
            </a:r>
            <a:r>
              <a:rPr sz="2200" spc="-30" dirty="0">
                <a:latin typeface="Verdana"/>
                <a:cs typeface="Verdana"/>
              </a:rPr>
              <a:t>restoration</a:t>
            </a:r>
            <a:r>
              <a:rPr sz="2200" spc="-135" dirty="0">
                <a:latin typeface="Verdana"/>
                <a:cs typeface="Verdana"/>
              </a:rPr>
              <a:t> </a:t>
            </a:r>
            <a:r>
              <a:rPr sz="2200" i="1" spc="-25" dirty="0">
                <a:latin typeface="Verdana"/>
                <a:cs typeface="Verdana"/>
              </a:rPr>
              <a:t>without</a:t>
            </a:r>
            <a:r>
              <a:rPr sz="2200" i="1" spc="-125" dirty="0">
                <a:latin typeface="Verdana"/>
                <a:cs typeface="Verdana"/>
              </a:rPr>
              <a:t> </a:t>
            </a:r>
            <a:r>
              <a:rPr sz="2200" i="1" spc="-25" dirty="0">
                <a:latin typeface="Verdana"/>
                <a:cs typeface="Verdana"/>
              </a:rPr>
              <a:t>the </a:t>
            </a:r>
            <a:r>
              <a:rPr sz="2200" i="1" dirty="0">
                <a:latin typeface="Verdana"/>
                <a:cs typeface="Verdana"/>
              </a:rPr>
              <a:t>use</a:t>
            </a:r>
            <a:r>
              <a:rPr sz="2200" i="1" spc="-120" dirty="0">
                <a:latin typeface="Verdana"/>
                <a:cs typeface="Verdana"/>
              </a:rPr>
              <a:t> </a:t>
            </a:r>
            <a:r>
              <a:rPr sz="2200" i="1" dirty="0">
                <a:latin typeface="Verdana"/>
                <a:cs typeface="Verdana"/>
              </a:rPr>
              <a:t>of</a:t>
            </a:r>
            <a:r>
              <a:rPr sz="2200" i="1" spc="-125" dirty="0">
                <a:latin typeface="Verdana"/>
                <a:cs typeface="Verdana"/>
              </a:rPr>
              <a:t> </a:t>
            </a:r>
            <a:r>
              <a:rPr sz="2200" spc="-25" dirty="0">
                <a:latin typeface="Verdana"/>
                <a:cs typeface="Verdana"/>
              </a:rPr>
              <a:t>batteries</a:t>
            </a:r>
            <a:r>
              <a:rPr sz="2200" spc="-114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and/or </a:t>
            </a:r>
            <a:r>
              <a:rPr sz="2200" spc="-30" dirty="0">
                <a:latin typeface="Verdana"/>
                <a:cs typeface="Verdana"/>
              </a:rPr>
              <a:t>generators,</a:t>
            </a:r>
            <a:r>
              <a:rPr sz="2200" spc="-114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deployment </a:t>
            </a:r>
            <a:r>
              <a:rPr sz="2200" dirty="0">
                <a:latin typeface="Verdana"/>
                <a:cs typeface="Verdana"/>
              </a:rPr>
              <a:t>of</a:t>
            </a:r>
            <a:r>
              <a:rPr sz="2200" spc="-125" dirty="0">
                <a:latin typeface="Verdana"/>
                <a:cs typeface="Verdana"/>
              </a:rPr>
              <a:t> </a:t>
            </a:r>
            <a:r>
              <a:rPr sz="2200" spc="-20" dirty="0">
                <a:latin typeface="Verdana"/>
                <a:cs typeface="Verdana"/>
              </a:rPr>
              <a:t>portable</a:t>
            </a:r>
            <a:r>
              <a:rPr sz="2200" spc="-125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equipment </a:t>
            </a:r>
            <a:r>
              <a:rPr sz="2200" spc="-25" dirty="0">
                <a:latin typeface="Verdana"/>
                <a:cs typeface="Verdana"/>
              </a:rPr>
              <a:t>(including</a:t>
            </a:r>
            <a:r>
              <a:rPr sz="2200" spc="-130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cells</a:t>
            </a:r>
            <a:r>
              <a:rPr sz="2200" spc="-13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on</a:t>
            </a:r>
            <a:r>
              <a:rPr sz="2200" spc="-130" dirty="0">
                <a:latin typeface="Verdana"/>
                <a:cs typeface="Verdana"/>
              </a:rPr>
              <a:t> </a:t>
            </a:r>
            <a:r>
              <a:rPr sz="2200" spc="-40" dirty="0">
                <a:latin typeface="Verdana"/>
                <a:cs typeface="Verdana"/>
              </a:rPr>
              <a:t>wheels </a:t>
            </a:r>
            <a:r>
              <a:rPr sz="2200" spc="-10" dirty="0">
                <a:latin typeface="Verdana"/>
                <a:cs typeface="Verdana"/>
              </a:rPr>
              <a:t>[COWs]</a:t>
            </a:r>
            <a:r>
              <a:rPr sz="2200" spc="-15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and</a:t>
            </a:r>
            <a:r>
              <a:rPr sz="2200" spc="-150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cells</a:t>
            </a:r>
            <a:r>
              <a:rPr sz="2200" spc="-150" dirty="0">
                <a:latin typeface="Verdana"/>
                <a:cs typeface="Verdana"/>
              </a:rPr>
              <a:t> </a:t>
            </a:r>
            <a:r>
              <a:rPr sz="2200" spc="-25" dirty="0">
                <a:latin typeface="Verdana"/>
                <a:cs typeface="Verdana"/>
              </a:rPr>
              <a:t>on</a:t>
            </a:r>
            <a:endParaRPr sz="2200">
              <a:latin typeface="Verdana"/>
              <a:cs typeface="Verdana"/>
            </a:endParaRPr>
          </a:p>
          <a:p>
            <a:pPr marL="12700" marR="127000">
              <a:lnSpc>
                <a:spcPct val="101200"/>
              </a:lnSpc>
            </a:pPr>
            <a:r>
              <a:rPr sz="2200" spc="-20" dirty="0">
                <a:latin typeface="Verdana"/>
                <a:cs typeface="Verdana"/>
              </a:rPr>
              <a:t>light</a:t>
            </a:r>
            <a:r>
              <a:rPr sz="2200" spc="-120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truck</a:t>
            </a:r>
            <a:r>
              <a:rPr sz="2200" spc="-114" dirty="0">
                <a:latin typeface="Verdana"/>
                <a:cs typeface="Verdana"/>
              </a:rPr>
              <a:t> </a:t>
            </a:r>
            <a:r>
              <a:rPr sz="2200" spc="-75" dirty="0">
                <a:latin typeface="Verdana"/>
                <a:cs typeface="Verdana"/>
              </a:rPr>
              <a:t>[COLTs]),</a:t>
            </a:r>
            <a:r>
              <a:rPr sz="2200" spc="-110" dirty="0">
                <a:latin typeface="Verdana"/>
                <a:cs typeface="Verdana"/>
              </a:rPr>
              <a:t> </a:t>
            </a:r>
            <a:r>
              <a:rPr sz="2200" spc="-25" dirty="0">
                <a:latin typeface="Verdana"/>
                <a:cs typeface="Verdana"/>
              </a:rPr>
              <a:t>and </a:t>
            </a:r>
            <a:r>
              <a:rPr sz="2200" spc="-20" dirty="0">
                <a:latin typeface="Verdana"/>
                <a:cs typeface="Verdana"/>
              </a:rPr>
              <a:t>management</a:t>
            </a:r>
            <a:r>
              <a:rPr sz="2200" spc="-12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of</a:t>
            </a:r>
            <a:r>
              <a:rPr sz="2200" spc="-120" dirty="0">
                <a:latin typeface="Verdana"/>
                <a:cs typeface="Verdana"/>
              </a:rPr>
              <a:t> </a:t>
            </a:r>
            <a:r>
              <a:rPr sz="2200" spc="-20" dirty="0">
                <a:latin typeface="Verdana"/>
                <a:cs typeface="Verdana"/>
              </a:rPr>
              <a:t>user </a:t>
            </a:r>
            <a:r>
              <a:rPr sz="2200" spc="-10" dirty="0">
                <a:latin typeface="Verdana"/>
                <a:cs typeface="Verdana"/>
              </a:rPr>
              <a:t>behavior.</a:t>
            </a:r>
            <a:endParaRPr sz="2200">
              <a:latin typeface="Verdana"/>
              <a:cs typeface="Verdana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75220" y="1673643"/>
            <a:ext cx="13875959" cy="7968303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6718570" y="0"/>
            <a:ext cx="2338705" cy="1047115"/>
          </a:xfrm>
          <a:prstGeom prst="rect">
            <a:avLst/>
          </a:prstGeom>
          <a:solidFill>
            <a:srgbClr val="5A6F73"/>
          </a:solidFill>
        </p:spPr>
        <p:txBody>
          <a:bodyPr vert="horz" wrap="square" lIns="0" tIns="508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40"/>
              </a:spcBef>
            </a:pPr>
            <a:endParaRPr sz="2300">
              <a:latin typeface="Times New Roman"/>
              <a:cs typeface="Times New Roman"/>
            </a:endParaRPr>
          </a:p>
          <a:p>
            <a:pPr marL="187325" marR="992505">
              <a:lnSpc>
                <a:spcPct val="101400"/>
              </a:lnSpc>
              <a:spcBef>
                <a:spcPts val="5"/>
              </a:spcBef>
            </a:pPr>
            <a:r>
              <a:rPr sz="2050" b="1" spc="-10" dirty="0">
                <a:solidFill>
                  <a:srgbClr val="FFFFFF"/>
                </a:solidFill>
                <a:latin typeface="SF Compact Display"/>
                <a:cs typeface="SF Compact Display"/>
              </a:rPr>
              <a:t>HayWired Scenario</a:t>
            </a:r>
            <a:endParaRPr sz="2050">
              <a:latin typeface="SF Compact Display"/>
              <a:cs typeface="SF Compact Display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034388" y="10407057"/>
            <a:ext cx="6706870" cy="2266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00" dirty="0">
                <a:latin typeface="Verdana"/>
                <a:cs typeface="Verdana"/>
              </a:rPr>
              <a:t>HayWired</a:t>
            </a:r>
            <a:r>
              <a:rPr sz="1300" spc="1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Scenario</a:t>
            </a:r>
            <a:r>
              <a:rPr sz="1300" spc="1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Exercise</a:t>
            </a:r>
            <a:r>
              <a:rPr sz="1300" spc="1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Toolkit:</a:t>
            </a:r>
            <a:r>
              <a:rPr sz="1300" spc="1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Telecommunications</a:t>
            </a:r>
            <a:r>
              <a:rPr sz="1300" spc="1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Restoration</a:t>
            </a:r>
            <a:r>
              <a:rPr sz="1300" spc="1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Curves,</a:t>
            </a:r>
            <a:r>
              <a:rPr sz="1300" spc="15" dirty="0">
                <a:latin typeface="Verdana"/>
                <a:cs typeface="Verdana"/>
              </a:rPr>
              <a:t> </a:t>
            </a:r>
            <a:r>
              <a:rPr sz="1300" spc="-50" dirty="0">
                <a:latin typeface="Verdana"/>
                <a:cs typeface="Verdana"/>
              </a:rPr>
              <a:t>A</a:t>
            </a:r>
            <a:endParaRPr sz="1300">
              <a:latin typeface="Verdana"/>
              <a:cs typeface="Verdan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8937760" y="10407057"/>
            <a:ext cx="132080" cy="2266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00" spc="10" dirty="0">
                <a:latin typeface="Verdana"/>
                <a:cs typeface="Verdana"/>
              </a:rPr>
              <a:t>7</a:t>
            </a:r>
            <a:endParaRPr sz="1300">
              <a:latin typeface="Verdana"/>
              <a:cs typeface="Verdan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5403061" y="3443727"/>
            <a:ext cx="3514090" cy="61321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312420">
              <a:lnSpc>
                <a:spcPct val="101200"/>
              </a:lnSpc>
              <a:spcBef>
                <a:spcPts val="95"/>
              </a:spcBef>
            </a:pPr>
            <a:r>
              <a:rPr sz="2200" b="1" dirty="0">
                <a:latin typeface="Verdana"/>
                <a:cs typeface="Verdana"/>
              </a:rPr>
              <a:t>Line</a:t>
            </a:r>
            <a:r>
              <a:rPr sz="2200" b="1" spc="-160" dirty="0">
                <a:latin typeface="Verdana"/>
                <a:cs typeface="Verdana"/>
              </a:rPr>
              <a:t> </a:t>
            </a:r>
            <a:r>
              <a:rPr sz="2200" b="1" spc="-20" dirty="0">
                <a:latin typeface="Verdana"/>
                <a:cs typeface="Verdana"/>
              </a:rPr>
              <a:t>graphs</a:t>
            </a:r>
            <a:r>
              <a:rPr sz="2200" b="1" spc="-155" dirty="0">
                <a:latin typeface="Verdana"/>
                <a:cs typeface="Verdana"/>
              </a:rPr>
              <a:t> </a:t>
            </a:r>
            <a:r>
              <a:rPr sz="2200" b="1" spc="-30" dirty="0">
                <a:latin typeface="Verdana"/>
                <a:cs typeface="Verdana"/>
              </a:rPr>
              <a:t>showing </a:t>
            </a:r>
            <a:r>
              <a:rPr sz="2200" b="1" spc="-10" dirty="0">
                <a:latin typeface="Verdana"/>
                <a:cs typeface="Verdana"/>
              </a:rPr>
              <a:t>voice</a:t>
            </a:r>
            <a:r>
              <a:rPr sz="2200" b="1" spc="-135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and</a:t>
            </a:r>
            <a:r>
              <a:rPr sz="2200" b="1" spc="-135" dirty="0">
                <a:latin typeface="Verdana"/>
                <a:cs typeface="Verdana"/>
              </a:rPr>
              <a:t> </a:t>
            </a:r>
            <a:r>
              <a:rPr sz="2200" b="1" spc="-20" dirty="0">
                <a:latin typeface="Verdana"/>
                <a:cs typeface="Verdana"/>
              </a:rPr>
              <a:t>data </a:t>
            </a:r>
            <a:r>
              <a:rPr sz="2200" b="1" spc="-25" dirty="0">
                <a:latin typeface="Verdana"/>
                <a:cs typeface="Verdana"/>
              </a:rPr>
              <a:t>restoration</a:t>
            </a:r>
            <a:r>
              <a:rPr sz="2200" b="1" spc="-125" dirty="0">
                <a:latin typeface="Verdana"/>
                <a:cs typeface="Verdana"/>
              </a:rPr>
              <a:t> </a:t>
            </a:r>
            <a:r>
              <a:rPr sz="2200" b="1" spc="-10" dirty="0">
                <a:latin typeface="Verdana"/>
                <a:cs typeface="Verdana"/>
              </a:rPr>
              <a:t>curves </a:t>
            </a:r>
            <a:r>
              <a:rPr sz="2200" b="1" dirty="0">
                <a:latin typeface="Verdana"/>
                <a:cs typeface="Verdana"/>
              </a:rPr>
              <a:t>by</a:t>
            </a:r>
            <a:r>
              <a:rPr sz="2200" b="1" spc="-145" dirty="0">
                <a:latin typeface="Verdana"/>
                <a:cs typeface="Verdana"/>
              </a:rPr>
              <a:t> </a:t>
            </a:r>
            <a:r>
              <a:rPr sz="2200" b="1" spc="-10" dirty="0">
                <a:latin typeface="Verdana"/>
                <a:cs typeface="Verdana"/>
              </a:rPr>
              <a:t>county</a:t>
            </a:r>
            <a:r>
              <a:rPr sz="2200" b="1" spc="-13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for</a:t>
            </a:r>
            <a:r>
              <a:rPr sz="2200" spc="-145" dirty="0">
                <a:latin typeface="Verdana"/>
                <a:cs typeface="Verdana"/>
              </a:rPr>
              <a:t> </a:t>
            </a:r>
            <a:r>
              <a:rPr sz="2200" spc="-25" dirty="0">
                <a:latin typeface="Verdana"/>
                <a:cs typeface="Verdana"/>
              </a:rPr>
              <a:t>the HayWired</a:t>
            </a:r>
            <a:r>
              <a:rPr sz="2200" spc="-114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Earthquake </a:t>
            </a:r>
            <a:r>
              <a:rPr sz="2200" spc="-20" dirty="0">
                <a:latin typeface="Verdana"/>
                <a:cs typeface="Verdana"/>
              </a:rPr>
              <a:t>Scenario</a:t>
            </a:r>
            <a:r>
              <a:rPr sz="2200" spc="-140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mainshock.</a:t>
            </a:r>
            <a:endParaRPr sz="2200">
              <a:latin typeface="Verdana"/>
              <a:cs typeface="Verdana"/>
            </a:endParaRPr>
          </a:p>
          <a:p>
            <a:pPr marL="12700" marR="5080">
              <a:lnSpc>
                <a:spcPct val="101200"/>
              </a:lnSpc>
            </a:pPr>
            <a:r>
              <a:rPr sz="2200" spc="-10" dirty="0">
                <a:latin typeface="Verdana"/>
                <a:cs typeface="Verdana"/>
              </a:rPr>
              <a:t>These</a:t>
            </a:r>
            <a:r>
              <a:rPr sz="2200" spc="-150" dirty="0">
                <a:latin typeface="Verdana"/>
                <a:cs typeface="Verdana"/>
              </a:rPr>
              <a:t> </a:t>
            </a:r>
            <a:r>
              <a:rPr sz="2200" spc="-20" dirty="0">
                <a:latin typeface="Verdana"/>
                <a:cs typeface="Verdana"/>
              </a:rPr>
              <a:t>curves</a:t>
            </a:r>
            <a:r>
              <a:rPr sz="2200" spc="-140" dirty="0">
                <a:latin typeface="Verdana"/>
                <a:cs typeface="Verdana"/>
              </a:rPr>
              <a:t> </a:t>
            </a:r>
            <a:r>
              <a:rPr sz="2200" spc="-25" dirty="0">
                <a:latin typeface="Verdana"/>
                <a:cs typeface="Verdana"/>
              </a:rPr>
              <a:t>include</a:t>
            </a:r>
            <a:r>
              <a:rPr sz="2200" spc="-145" dirty="0">
                <a:latin typeface="Verdana"/>
                <a:cs typeface="Verdana"/>
              </a:rPr>
              <a:t> </a:t>
            </a:r>
            <a:r>
              <a:rPr sz="2200" spc="-25" dirty="0">
                <a:latin typeface="Verdana"/>
                <a:cs typeface="Verdana"/>
              </a:rPr>
              <a:t>the following</a:t>
            </a:r>
            <a:r>
              <a:rPr sz="2200" spc="-120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assumptions: </a:t>
            </a:r>
            <a:r>
              <a:rPr sz="2200" i="1" dirty="0">
                <a:latin typeface="Verdana"/>
                <a:cs typeface="Verdana"/>
              </a:rPr>
              <a:t>use</a:t>
            </a:r>
            <a:r>
              <a:rPr sz="2200" i="1" spc="-120" dirty="0">
                <a:latin typeface="Verdana"/>
                <a:cs typeface="Verdana"/>
              </a:rPr>
              <a:t> </a:t>
            </a:r>
            <a:r>
              <a:rPr sz="2200" i="1" dirty="0">
                <a:latin typeface="Verdana"/>
                <a:cs typeface="Verdana"/>
              </a:rPr>
              <a:t>of</a:t>
            </a:r>
            <a:r>
              <a:rPr sz="2200" i="1" spc="-125" dirty="0">
                <a:latin typeface="Verdana"/>
                <a:cs typeface="Verdana"/>
              </a:rPr>
              <a:t> </a:t>
            </a:r>
            <a:r>
              <a:rPr sz="2200" spc="-25" dirty="0">
                <a:latin typeface="Verdana"/>
                <a:cs typeface="Verdana"/>
              </a:rPr>
              <a:t>batteries</a:t>
            </a:r>
            <a:r>
              <a:rPr sz="2200" spc="-114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and/or </a:t>
            </a:r>
            <a:r>
              <a:rPr sz="2200" spc="-30" dirty="0">
                <a:latin typeface="Verdana"/>
                <a:cs typeface="Verdana"/>
              </a:rPr>
              <a:t>generators,</a:t>
            </a:r>
            <a:r>
              <a:rPr sz="2200" spc="-114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deployment </a:t>
            </a:r>
            <a:r>
              <a:rPr sz="2200" dirty="0">
                <a:latin typeface="Verdana"/>
                <a:cs typeface="Verdana"/>
              </a:rPr>
              <a:t>of</a:t>
            </a:r>
            <a:r>
              <a:rPr sz="2200" spc="-125" dirty="0">
                <a:latin typeface="Verdana"/>
                <a:cs typeface="Verdana"/>
              </a:rPr>
              <a:t> </a:t>
            </a:r>
            <a:r>
              <a:rPr sz="2200" spc="-20" dirty="0">
                <a:latin typeface="Verdana"/>
                <a:cs typeface="Verdana"/>
              </a:rPr>
              <a:t>portable</a:t>
            </a:r>
            <a:r>
              <a:rPr sz="2200" spc="-125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equipment </a:t>
            </a:r>
            <a:r>
              <a:rPr sz="2200" spc="-25" dirty="0">
                <a:latin typeface="Verdana"/>
                <a:cs typeface="Verdana"/>
              </a:rPr>
              <a:t>(including</a:t>
            </a:r>
            <a:r>
              <a:rPr sz="2200" spc="-130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cells</a:t>
            </a:r>
            <a:r>
              <a:rPr sz="2200" spc="-13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on</a:t>
            </a:r>
            <a:r>
              <a:rPr sz="2200" spc="-130" dirty="0">
                <a:latin typeface="Verdana"/>
                <a:cs typeface="Verdana"/>
              </a:rPr>
              <a:t> </a:t>
            </a:r>
            <a:r>
              <a:rPr sz="2200" spc="-40" dirty="0">
                <a:latin typeface="Verdana"/>
                <a:cs typeface="Verdana"/>
              </a:rPr>
              <a:t>wheels </a:t>
            </a:r>
            <a:r>
              <a:rPr sz="2200" spc="-10" dirty="0">
                <a:latin typeface="Verdana"/>
                <a:cs typeface="Verdana"/>
              </a:rPr>
              <a:t>[COWs]</a:t>
            </a:r>
            <a:r>
              <a:rPr sz="2200" spc="-15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and</a:t>
            </a:r>
            <a:r>
              <a:rPr sz="2200" spc="-150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cells</a:t>
            </a:r>
            <a:r>
              <a:rPr sz="2200" spc="-150" dirty="0">
                <a:latin typeface="Verdana"/>
                <a:cs typeface="Verdana"/>
              </a:rPr>
              <a:t> </a:t>
            </a:r>
            <a:r>
              <a:rPr sz="2200" spc="-25" dirty="0">
                <a:latin typeface="Verdana"/>
                <a:cs typeface="Verdana"/>
              </a:rPr>
              <a:t>on</a:t>
            </a:r>
            <a:endParaRPr sz="2200">
              <a:latin typeface="Verdana"/>
              <a:cs typeface="Verdana"/>
            </a:endParaRPr>
          </a:p>
          <a:p>
            <a:pPr marL="12700" marR="127000">
              <a:lnSpc>
                <a:spcPct val="101200"/>
              </a:lnSpc>
            </a:pPr>
            <a:r>
              <a:rPr sz="2200" spc="-20" dirty="0">
                <a:latin typeface="Verdana"/>
                <a:cs typeface="Verdana"/>
              </a:rPr>
              <a:t>light</a:t>
            </a:r>
            <a:r>
              <a:rPr sz="2200" spc="-120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truck</a:t>
            </a:r>
            <a:r>
              <a:rPr sz="2200" spc="-114" dirty="0">
                <a:latin typeface="Verdana"/>
                <a:cs typeface="Verdana"/>
              </a:rPr>
              <a:t> </a:t>
            </a:r>
            <a:r>
              <a:rPr sz="2200" spc="-75" dirty="0">
                <a:latin typeface="Verdana"/>
                <a:cs typeface="Verdana"/>
              </a:rPr>
              <a:t>[COLTs]),</a:t>
            </a:r>
            <a:r>
              <a:rPr sz="2200" spc="-110" dirty="0">
                <a:latin typeface="Verdana"/>
                <a:cs typeface="Verdana"/>
              </a:rPr>
              <a:t> </a:t>
            </a:r>
            <a:r>
              <a:rPr sz="2200" spc="-25" dirty="0">
                <a:latin typeface="Verdana"/>
                <a:cs typeface="Verdana"/>
              </a:rPr>
              <a:t>and </a:t>
            </a:r>
            <a:r>
              <a:rPr sz="2200" spc="-20" dirty="0">
                <a:latin typeface="Verdana"/>
                <a:cs typeface="Verdana"/>
              </a:rPr>
              <a:t>management</a:t>
            </a:r>
            <a:r>
              <a:rPr sz="2200" spc="-12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of</a:t>
            </a:r>
            <a:r>
              <a:rPr sz="2200" spc="-120" dirty="0">
                <a:latin typeface="Verdana"/>
                <a:cs typeface="Verdana"/>
              </a:rPr>
              <a:t> </a:t>
            </a:r>
            <a:r>
              <a:rPr sz="2200" spc="-20" dirty="0">
                <a:latin typeface="Verdana"/>
                <a:cs typeface="Verdana"/>
              </a:rPr>
              <a:t>user </a:t>
            </a:r>
            <a:r>
              <a:rPr sz="2200" spc="-60" dirty="0">
                <a:latin typeface="Verdana"/>
                <a:cs typeface="Verdana"/>
              </a:rPr>
              <a:t>behavior.</a:t>
            </a:r>
            <a:r>
              <a:rPr sz="2200" spc="-135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Demand</a:t>
            </a:r>
            <a:r>
              <a:rPr sz="2200" spc="-150" dirty="0">
                <a:latin typeface="Verdana"/>
                <a:cs typeface="Verdana"/>
              </a:rPr>
              <a:t> </a:t>
            </a:r>
            <a:r>
              <a:rPr sz="2200" spc="-20" dirty="0">
                <a:latin typeface="Verdana"/>
                <a:cs typeface="Verdana"/>
              </a:rPr>
              <a:t>surge </a:t>
            </a:r>
            <a:r>
              <a:rPr sz="2200" spc="-25" dirty="0">
                <a:latin typeface="Verdana"/>
                <a:cs typeface="Verdana"/>
              </a:rPr>
              <a:t>impacts</a:t>
            </a:r>
            <a:r>
              <a:rPr sz="2200" spc="-14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are</a:t>
            </a:r>
            <a:r>
              <a:rPr sz="2200" spc="-130" dirty="0">
                <a:latin typeface="Verdana"/>
                <a:cs typeface="Verdana"/>
              </a:rPr>
              <a:t> </a:t>
            </a:r>
            <a:r>
              <a:rPr sz="2200" spc="-25" dirty="0">
                <a:latin typeface="Verdana"/>
                <a:cs typeface="Verdana"/>
              </a:rPr>
              <a:t>included</a:t>
            </a:r>
            <a:r>
              <a:rPr sz="2200" spc="-135" dirty="0">
                <a:latin typeface="Verdana"/>
                <a:cs typeface="Verdana"/>
              </a:rPr>
              <a:t> </a:t>
            </a:r>
            <a:r>
              <a:rPr sz="2200" spc="-35" dirty="0">
                <a:latin typeface="Verdana"/>
                <a:cs typeface="Verdana"/>
              </a:rPr>
              <a:t>in </a:t>
            </a:r>
            <a:r>
              <a:rPr sz="2200" dirty="0">
                <a:latin typeface="Verdana"/>
                <a:cs typeface="Verdana"/>
              </a:rPr>
              <a:t>the</a:t>
            </a:r>
            <a:r>
              <a:rPr sz="2200" spc="-140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estimation.</a:t>
            </a:r>
            <a:endParaRPr sz="2200">
              <a:latin typeface="Verdana"/>
              <a:cs typeface="Verdana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47089" y="1645511"/>
            <a:ext cx="13918151" cy="7949177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6718570" y="0"/>
            <a:ext cx="2338705" cy="1047115"/>
          </a:xfrm>
          <a:prstGeom prst="rect">
            <a:avLst/>
          </a:prstGeom>
          <a:solidFill>
            <a:srgbClr val="5A6F73"/>
          </a:solidFill>
        </p:spPr>
        <p:txBody>
          <a:bodyPr vert="horz" wrap="square" lIns="0" tIns="508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40"/>
              </a:spcBef>
            </a:pPr>
            <a:endParaRPr sz="2300">
              <a:latin typeface="Times New Roman"/>
              <a:cs typeface="Times New Roman"/>
            </a:endParaRPr>
          </a:p>
          <a:p>
            <a:pPr marL="187325" marR="992505">
              <a:lnSpc>
                <a:spcPct val="101400"/>
              </a:lnSpc>
              <a:spcBef>
                <a:spcPts val="5"/>
              </a:spcBef>
            </a:pPr>
            <a:r>
              <a:rPr sz="2050" b="1" spc="-10" dirty="0">
                <a:solidFill>
                  <a:srgbClr val="FFFFFF"/>
                </a:solidFill>
                <a:latin typeface="SF Compact Display"/>
                <a:cs typeface="SF Compact Display"/>
              </a:rPr>
              <a:t>HayWired Scenario</a:t>
            </a:r>
            <a:endParaRPr sz="2050">
              <a:latin typeface="SF Compact Display"/>
              <a:cs typeface="SF Compact Display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034388" y="10407057"/>
            <a:ext cx="6707505" cy="2266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00" dirty="0">
                <a:latin typeface="Verdana"/>
                <a:cs typeface="Verdana"/>
              </a:rPr>
              <a:t>HayWired</a:t>
            </a:r>
            <a:r>
              <a:rPr sz="1300" spc="1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Scenario</a:t>
            </a:r>
            <a:r>
              <a:rPr sz="1300" spc="1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Exercise</a:t>
            </a:r>
            <a:r>
              <a:rPr sz="1300" spc="1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Toolkit:</a:t>
            </a:r>
            <a:r>
              <a:rPr sz="1300" spc="1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Telecommunications</a:t>
            </a:r>
            <a:r>
              <a:rPr sz="1300" spc="1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Restoration</a:t>
            </a:r>
            <a:r>
              <a:rPr sz="1300" spc="1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Curves,</a:t>
            </a:r>
            <a:r>
              <a:rPr sz="1300" spc="15" dirty="0">
                <a:latin typeface="Verdana"/>
                <a:cs typeface="Verdana"/>
              </a:rPr>
              <a:t> </a:t>
            </a:r>
            <a:r>
              <a:rPr sz="1300" spc="-50" dirty="0">
                <a:latin typeface="Verdana"/>
                <a:cs typeface="Verdana"/>
              </a:rPr>
              <a:t>B</a:t>
            </a:r>
            <a:endParaRPr sz="1300">
              <a:latin typeface="Verdana"/>
              <a:cs typeface="Verdan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8937760" y="10407057"/>
            <a:ext cx="132080" cy="2266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00" spc="10" dirty="0">
                <a:latin typeface="Verdana"/>
                <a:cs typeface="Verdana"/>
              </a:rPr>
              <a:t>8</a:t>
            </a:r>
            <a:endParaRPr sz="1300">
              <a:latin typeface="Verdana"/>
              <a:cs typeface="Verdan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5403061" y="3443727"/>
            <a:ext cx="3514090" cy="61321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30480">
              <a:lnSpc>
                <a:spcPct val="101200"/>
              </a:lnSpc>
              <a:spcBef>
                <a:spcPts val="95"/>
              </a:spcBef>
            </a:pPr>
            <a:r>
              <a:rPr sz="2200" b="1" dirty="0">
                <a:latin typeface="Verdana"/>
                <a:cs typeface="Verdana"/>
              </a:rPr>
              <a:t>Line</a:t>
            </a:r>
            <a:r>
              <a:rPr sz="2200" b="1" spc="-160" dirty="0">
                <a:latin typeface="Verdana"/>
                <a:cs typeface="Verdana"/>
              </a:rPr>
              <a:t> </a:t>
            </a:r>
            <a:r>
              <a:rPr sz="2200" b="1" spc="-20" dirty="0">
                <a:latin typeface="Verdana"/>
                <a:cs typeface="Verdana"/>
              </a:rPr>
              <a:t>graphs</a:t>
            </a:r>
            <a:r>
              <a:rPr sz="2200" b="1" spc="-155" dirty="0">
                <a:latin typeface="Verdana"/>
                <a:cs typeface="Verdana"/>
              </a:rPr>
              <a:t> </a:t>
            </a:r>
            <a:r>
              <a:rPr sz="2200" b="1" spc="-10" dirty="0">
                <a:latin typeface="Verdana"/>
                <a:cs typeface="Verdana"/>
              </a:rPr>
              <a:t>showing voice</a:t>
            </a:r>
            <a:r>
              <a:rPr sz="2200" b="1" spc="-135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and</a:t>
            </a:r>
            <a:r>
              <a:rPr sz="2200" b="1" spc="-135" dirty="0">
                <a:latin typeface="Verdana"/>
                <a:cs typeface="Verdana"/>
              </a:rPr>
              <a:t> </a:t>
            </a:r>
            <a:r>
              <a:rPr sz="2200" b="1" spc="-20" dirty="0">
                <a:latin typeface="Verdana"/>
                <a:cs typeface="Verdana"/>
              </a:rPr>
              <a:t>data </a:t>
            </a:r>
            <a:r>
              <a:rPr sz="2200" b="1" spc="-25" dirty="0">
                <a:latin typeface="Verdana"/>
                <a:cs typeface="Verdana"/>
              </a:rPr>
              <a:t>restoration</a:t>
            </a:r>
            <a:r>
              <a:rPr sz="2200" b="1" spc="-130" dirty="0">
                <a:latin typeface="Verdana"/>
                <a:cs typeface="Verdana"/>
              </a:rPr>
              <a:t> </a:t>
            </a:r>
            <a:r>
              <a:rPr sz="2200" b="1" spc="-20" dirty="0">
                <a:latin typeface="Verdana"/>
                <a:cs typeface="Verdana"/>
              </a:rPr>
              <a:t>curves</a:t>
            </a:r>
            <a:r>
              <a:rPr sz="2200" b="1" spc="-130" dirty="0">
                <a:latin typeface="Verdana"/>
                <a:cs typeface="Verdana"/>
              </a:rPr>
              <a:t> </a:t>
            </a:r>
            <a:r>
              <a:rPr sz="2200" b="1" spc="-25" dirty="0">
                <a:latin typeface="Verdana"/>
                <a:cs typeface="Verdana"/>
              </a:rPr>
              <a:t>by </a:t>
            </a:r>
            <a:r>
              <a:rPr sz="2200" b="1" spc="-10" dirty="0">
                <a:latin typeface="Verdana"/>
                <a:cs typeface="Verdana"/>
              </a:rPr>
              <a:t>county</a:t>
            </a:r>
            <a:r>
              <a:rPr sz="2200" b="1" spc="-15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for</a:t>
            </a:r>
            <a:r>
              <a:rPr sz="2200" spc="-15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the</a:t>
            </a:r>
            <a:r>
              <a:rPr sz="2200" spc="-155" dirty="0">
                <a:latin typeface="Verdana"/>
                <a:cs typeface="Verdana"/>
              </a:rPr>
              <a:t> </a:t>
            </a:r>
            <a:r>
              <a:rPr sz="2200" spc="-35" dirty="0">
                <a:latin typeface="Verdana"/>
                <a:cs typeface="Verdana"/>
              </a:rPr>
              <a:t>HayWired </a:t>
            </a:r>
            <a:r>
              <a:rPr sz="2200" spc="-30" dirty="0">
                <a:latin typeface="Verdana"/>
                <a:cs typeface="Verdana"/>
              </a:rPr>
              <a:t>Earthquake</a:t>
            </a:r>
            <a:r>
              <a:rPr sz="2200" spc="-125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Scenario </a:t>
            </a:r>
            <a:r>
              <a:rPr sz="2200" spc="-30" dirty="0">
                <a:latin typeface="Verdana"/>
                <a:cs typeface="Verdana"/>
              </a:rPr>
              <a:t>mainshock.</a:t>
            </a:r>
            <a:r>
              <a:rPr sz="2200" spc="-12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The</a:t>
            </a:r>
            <a:r>
              <a:rPr sz="2200" spc="-114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curves </a:t>
            </a:r>
            <a:r>
              <a:rPr sz="2200" dirty="0">
                <a:latin typeface="Verdana"/>
                <a:cs typeface="Verdana"/>
              </a:rPr>
              <a:t>are</a:t>
            </a:r>
            <a:r>
              <a:rPr sz="2200" spc="-130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based</a:t>
            </a:r>
            <a:r>
              <a:rPr sz="2200" spc="-12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on</a:t>
            </a:r>
            <a:r>
              <a:rPr sz="2200" spc="-125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system </a:t>
            </a:r>
            <a:r>
              <a:rPr sz="2200" spc="-30" dirty="0">
                <a:latin typeface="Verdana"/>
                <a:cs typeface="Verdana"/>
              </a:rPr>
              <a:t>restoration</a:t>
            </a:r>
            <a:r>
              <a:rPr sz="2200" spc="-120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dependent</a:t>
            </a:r>
            <a:endParaRPr sz="2200">
              <a:latin typeface="Verdana"/>
              <a:cs typeface="Verdana"/>
            </a:endParaRPr>
          </a:p>
          <a:p>
            <a:pPr marL="12700" marR="5080">
              <a:lnSpc>
                <a:spcPct val="101200"/>
              </a:lnSpc>
            </a:pPr>
            <a:r>
              <a:rPr sz="2200" dirty="0">
                <a:latin typeface="Verdana"/>
                <a:cs typeface="Verdana"/>
              </a:rPr>
              <a:t>on</a:t>
            </a:r>
            <a:r>
              <a:rPr sz="2200" spc="-110" dirty="0">
                <a:latin typeface="Verdana"/>
                <a:cs typeface="Verdana"/>
              </a:rPr>
              <a:t> </a:t>
            </a:r>
            <a:r>
              <a:rPr sz="2200" spc="-25" dirty="0">
                <a:latin typeface="Verdana"/>
                <a:cs typeface="Verdana"/>
              </a:rPr>
              <a:t>electric</a:t>
            </a:r>
            <a:r>
              <a:rPr sz="2200" spc="-105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power </a:t>
            </a:r>
            <a:r>
              <a:rPr sz="2200" spc="-30" dirty="0">
                <a:latin typeface="Verdana"/>
                <a:cs typeface="Verdana"/>
              </a:rPr>
              <a:t>restoration</a:t>
            </a:r>
            <a:r>
              <a:rPr sz="2200" spc="-135" dirty="0">
                <a:latin typeface="Verdana"/>
                <a:cs typeface="Verdana"/>
              </a:rPr>
              <a:t> </a:t>
            </a:r>
            <a:r>
              <a:rPr sz="2200" i="1" spc="-25" dirty="0">
                <a:latin typeface="Verdana"/>
                <a:cs typeface="Verdana"/>
              </a:rPr>
              <a:t>without</a:t>
            </a:r>
            <a:r>
              <a:rPr sz="2200" i="1" spc="-125" dirty="0">
                <a:latin typeface="Verdana"/>
                <a:cs typeface="Verdana"/>
              </a:rPr>
              <a:t> </a:t>
            </a:r>
            <a:r>
              <a:rPr sz="2200" i="1" spc="-25" dirty="0">
                <a:latin typeface="Verdana"/>
                <a:cs typeface="Verdana"/>
              </a:rPr>
              <a:t>the </a:t>
            </a:r>
            <a:r>
              <a:rPr sz="2200" i="1" dirty="0">
                <a:latin typeface="Verdana"/>
                <a:cs typeface="Verdana"/>
              </a:rPr>
              <a:t>use</a:t>
            </a:r>
            <a:r>
              <a:rPr sz="2200" i="1" spc="-120" dirty="0">
                <a:latin typeface="Verdana"/>
                <a:cs typeface="Verdana"/>
              </a:rPr>
              <a:t> </a:t>
            </a:r>
            <a:r>
              <a:rPr sz="2200" i="1" dirty="0">
                <a:latin typeface="Verdana"/>
                <a:cs typeface="Verdana"/>
              </a:rPr>
              <a:t>of</a:t>
            </a:r>
            <a:r>
              <a:rPr sz="2200" i="1" spc="-125" dirty="0">
                <a:latin typeface="Verdana"/>
                <a:cs typeface="Verdana"/>
              </a:rPr>
              <a:t> </a:t>
            </a:r>
            <a:r>
              <a:rPr sz="2200" spc="-25" dirty="0">
                <a:latin typeface="Verdana"/>
                <a:cs typeface="Verdana"/>
              </a:rPr>
              <a:t>batteries</a:t>
            </a:r>
            <a:r>
              <a:rPr sz="2200" spc="-114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and/or </a:t>
            </a:r>
            <a:r>
              <a:rPr sz="2200" spc="-30" dirty="0">
                <a:latin typeface="Verdana"/>
                <a:cs typeface="Verdana"/>
              </a:rPr>
              <a:t>generators,</a:t>
            </a:r>
            <a:r>
              <a:rPr sz="2200" spc="-114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deployment </a:t>
            </a:r>
            <a:r>
              <a:rPr sz="2200" dirty="0">
                <a:latin typeface="Verdana"/>
                <a:cs typeface="Verdana"/>
              </a:rPr>
              <a:t>of</a:t>
            </a:r>
            <a:r>
              <a:rPr sz="2200" spc="-125" dirty="0">
                <a:latin typeface="Verdana"/>
                <a:cs typeface="Verdana"/>
              </a:rPr>
              <a:t> </a:t>
            </a:r>
            <a:r>
              <a:rPr sz="2200" spc="-20" dirty="0">
                <a:latin typeface="Verdana"/>
                <a:cs typeface="Verdana"/>
              </a:rPr>
              <a:t>portable</a:t>
            </a:r>
            <a:r>
              <a:rPr sz="2200" spc="-125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equipment </a:t>
            </a:r>
            <a:r>
              <a:rPr sz="2200" spc="-25" dirty="0">
                <a:latin typeface="Verdana"/>
                <a:cs typeface="Verdana"/>
              </a:rPr>
              <a:t>(including</a:t>
            </a:r>
            <a:r>
              <a:rPr sz="2200" spc="-130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cells</a:t>
            </a:r>
            <a:r>
              <a:rPr sz="2200" spc="-13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on</a:t>
            </a:r>
            <a:r>
              <a:rPr sz="2200" spc="-130" dirty="0">
                <a:latin typeface="Verdana"/>
                <a:cs typeface="Verdana"/>
              </a:rPr>
              <a:t> </a:t>
            </a:r>
            <a:r>
              <a:rPr sz="2200" spc="-40" dirty="0">
                <a:latin typeface="Verdana"/>
                <a:cs typeface="Verdana"/>
              </a:rPr>
              <a:t>wheels </a:t>
            </a:r>
            <a:r>
              <a:rPr sz="2200" spc="-10" dirty="0">
                <a:latin typeface="Verdana"/>
                <a:cs typeface="Verdana"/>
              </a:rPr>
              <a:t>[COWs]</a:t>
            </a:r>
            <a:r>
              <a:rPr sz="2200" spc="-15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and</a:t>
            </a:r>
            <a:r>
              <a:rPr sz="2200" spc="-150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cells</a:t>
            </a:r>
            <a:r>
              <a:rPr sz="2200" spc="-150" dirty="0">
                <a:latin typeface="Verdana"/>
                <a:cs typeface="Verdana"/>
              </a:rPr>
              <a:t> </a:t>
            </a:r>
            <a:r>
              <a:rPr sz="2200" spc="-25" dirty="0">
                <a:latin typeface="Verdana"/>
                <a:cs typeface="Verdana"/>
              </a:rPr>
              <a:t>on</a:t>
            </a:r>
            <a:endParaRPr sz="2200">
              <a:latin typeface="Verdana"/>
              <a:cs typeface="Verdana"/>
            </a:endParaRPr>
          </a:p>
          <a:p>
            <a:pPr marL="12700" marR="127000">
              <a:lnSpc>
                <a:spcPct val="101200"/>
              </a:lnSpc>
            </a:pPr>
            <a:r>
              <a:rPr sz="2200" spc="-20" dirty="0">
                <a:latin typeface="Verdana"/>
                <a:cs typeface="Verdana"/>
              </a:rPr>
              <a:t>light</a:t>
            </a:r>
            <a:r>
              <a:rPr sz="2200" spc="-120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truck</a:t>
            </a:r>
            <a:r>
              <a:rPr sz="2200" spc="-114" dirty="0">
                <a:latin typeface="Verdana"/>
                <a:cs typeface="Verdana"/>
              </a:rPr>
              <a:t> </a:t>
            </a:r>
            <a:r>
              <a:rPr sz="2200" spc="-75" dirty="0">
                <a:latin typeface="Verdana"/>
                <a:cs typeface="Verdana"/>
              </a:rPr>
              <a:t>[COLTs]),</a:t>
            </a:r>
            <a:r>
              <a:rPr sz="2200" spc="-110" dirty="0">
                <a:latin typeface="Verdana"/>
                <a:cs typeface="Verdana"/>
              </a:rPr>
              <a:t> </a:t>
            </a:r>
            <a:r>
              <a:rPr sz="2200" spc="-25" dirty="0">
                <a:latin typeface="Verdana"/>
                <a:cs typeface="Verdana"/>
              </a:rPr>
              <a:t>and </a:t>
            </a:r>
            <a:r>
              <a:rPr sz="2200" spc="-20" dirty="0">
                <a:latin typeface="Verdana"/>
                <a:cs typeface="Verdana"/>
              </a:rPr>
              <a:t>management</a:t>
            </a:r>
            <a:r>
              <a:rPr sz="2200" spc="-12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of</a:t>
            </a:r>
            <a:r>
              <a:rPr sz="2200" spc="-120" dirty="0">
                <a:latin typeface="Verdana"/>
                <a:cs typeface="Verdana"/>
              </a:rPr>
              <a:t> </a:t>
            </a:r>
            <a:r>
              <a:rPr sz="2200" spc="-20" dirty="0">
                <a:latin typeface="Verdana"/>
                <a:cs typeface="Verdana"/>
              </a:rPr>
              <a:t>user </a:t>
            </a:r>
            <a:r>
              <a:rPr sz="2200" spc="-10" dirty="0">
                <a:latin typeface="Verdana"/>
                <a:cs typeface="Verdana"/>
              </a:rPr>
              <a:t>behavior.</a:t>
            </a:r>
            <a:endParaRPr sz="2200">
              <a:latin typeface="Verdana"/>
              <a:cs typeface="Verdana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47089" y="1645511"/>
            <a:ext cx="13918157" cy="8017533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579</Words>
  <Application>Microsoft Office PowerPoint</Application>
  <PresentationFormat>Custom</PresentationFormat>
  <Paragraphs>55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Calibri</vt:lpstr>
      <vt:lpstr>SF Compact Display</vt:lpstr>
      <vt:lpstr>Times New Roman</vt:lpstr>
      <vt:lpstr>Verdana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Lorenzo Mendoza</cp:lastModifiedBy>
  <cp:revision>1</cp:revision>
  <dcterms:created xsi:type="dcterms:W3CDTF">2023-04-03T04:49:03Z</dcterms:created>
  <dcterms:modified xsi:type="dcterms:W3CDTF">2023-04-03T04:49:14Z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2023-04-01T00:00:00Z</vt:filetime>
  </property>
  <property fmtid="{D5CDD505-2E9C-101B-9397-08002B2CF9AE}" pid="3" name="Creator">
    <vt:lpwstr>Adobe InDesign 18.2 (Windows)</vt:lpwstr>
  </property>
  <property fmtid="{D5CDD505-2E9C-101B-9397-08002B2CF9AE}" pid="4" name="LastSaved">
    <vt:filetime>2023-04-03T00:00:00Z</vt:filetime>
  </property>
  <property fmtid="{D5CDD505-2E9C-101B-9397-08002B2CF9AE}" pid="5" name="Producer">
    <vt:lpwstr>Adobe PDF Library 17.0</vt:lpwstr>
  </property>
</Properties>
</file>