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20104100" cy="11309350"/>
  <p:notesSz cx="20104100" cy="113093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612" y="10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5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5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5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5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270545" y="1589249"/>
            <a:ext cx="12016105" cy="8324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5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245145" y="2844014"/>
            <a:ext cx="13614400" cy="55867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>
            <a:extLst>
              <a:ext uri="{FF2B5EF4-FFF2-40B4-BE49-F238E27FC236}">
                <a16:creationId xmlns:a16="http://schemas.microsoft.com/office/drawing/2014/main" id="{A1DEB891-3EE0-220E-2191-40DCDC253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" name="Picture 2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07CFC41-3527-27AE-B5B6-A04E9C82E2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718570" y="0"/>
            <a:ext cx="2338705" cy="1047115"/>
          </a:xfrm>
          <a:prstGeom prst="rect">
            <a:avLst/>
          </a:prstGeom>
          <a:solidFill>
            <a:srgbClr val="5A6F73"/>
          </a:solidFill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2300">
              <a:latin typeface="Times New Roman"/>
              <a:cs typeface="Times New Roman"/>
            </a:endParaRPr>
          </a:p>
          <a:p>
            <a:pPr marL="187325" marR="992505">
              <a:lnSpc>
                <a:spcPct val="101400"/>
              </a:lnSpc>
              <a:spcBef>
                <a:spcPts val="5"/>
              </a:spcBef>
            </a:pPr>
            <a:r>
              <a:rPr sz="2050" b="1" spc="-10" dirty="0">
                <a:solidFill>
                  <a:srgbClr val="FFFFFF"/>
                </a:solidFill>
                <a:latin typeface="SF Compact Display"/>
                <a:cs typeface="SF Compact Display"/>
              </a:rPr>
              <a:t>HayWired Scenario</a:t>
            </a:r>
            <a:endParaRPr sz="2050">
              <a:latin typeface="SF Compact Display"/>
              <a:cs typeface="SF Compact Display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34388" y="10407057"/>
            <a:ext cx="437642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dirty="0">
                <a:latin typeface="Verdana"/>
                <a:cs typeface="Verdana"/>
              </a:rPr>
              <a:t>HayWired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Scenario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Volume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3: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Chapter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U,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Figure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spc="-25" dirty="0">
                <a:latin typeface="Verdana"/>
                <a:cs typeface="Verdana"/>
              </a:rPr>
              <a:t>A4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937760" y="10407057"/>
            <a:ext cx="13208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spc="10" dirty="0">
                <a:latin typeface="Verdana"/>
                <a:cs typeface="Verdana"/>
              </a:rPr>
              <a:t>9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4164876" y="3700276"/>
            <a:ext cx="4688840" cy="40970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485140">
              <a:lnSpc>
                <a:spcPct val="101200"/>
              </a:lnSpc>
              <a:spcBef>
                <a:spcPts val="95"/>
              </a:spcBef>
            </a:pPr>
            <a:r>
              <a:rPr sz="2200" b="1" dirty="0">
                <a:latin typeface="Verdana"/>
                <a:cs typeface="Verdana"/>
              </a:rPr>
              <a:t>Maps</a:t>
            </a:r>
            <a:r>
              <a:rPr sz="2200" b="1" spc="8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showing</a:t>
            </a:r>
            <a:r>
              <a:rPr sz="2200" b="1" spc="85" dirty="0">
                <a:latin typeface="Verdana"/>
                <a:cs typeface="Verdana"/>
              </a:rPr>
              <a:t> </a:t>
            </a:r>
            <a:r>
              <a:rPr sz="2200" b="1" spc="-10" dirty="0">
                <a:latin typeface="Verdana"/>
                <a:cs typeface="Verdana"/>
              </a:rPr>
              <a:t>census </a:t>
            </a:r>
            <a:r>
              <a:rPr sz="2200" b="1" dirty="0">
                <a:latin typeface="Verdana"/>
                <a:cs typeface="Verdana"/>
              </a:rPr>
              <a:t>tracts</a:t>
            </a:r>
            <a:r>
              <a:rPr sz="2200" b="1" spc="7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with</a:t>
            </a:r>
            <a:r>
              <a:rPr sz="2200" b="1" spc="70" dirty="0">
                <a:latin typeface="Verdana"/>
                <a:cs typeface="Verdana"/>
              </a:rPr>
              <a:t> </a:t>
            </a:r>
            <a:r>
              <a:rPr sz="2200" b="1" spc="-10" dirty="0">
                <a:latin typeface="Verdana"/>
                <a:cs typeface="Verdana"/>
              </a:rPr>
              <a:t>concentrations </a:t>
            </a:r>
            <a:r>
              <a:rPr sz="2200" b="1" dirty="0">
                <a:latin typeface="Verdana"/>
                <a:cs typeface="Verdana"/>
              </a:rPr>
              <a:t>of</a:t>
            </a:r>
            <a:r>
              <a:rPr sz="2200" b="1" spc="5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building</a:t>
            </a:r>
            <a:r>
              <a:rPr sz="2200" b="1" spc="6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damage</a:t>
            </a:r>
            <a:r>
              <a:rPr sz="2200" b="1" spc="60" dirty="0">
                <a:latin typeface="Verdana"/>
                <a:cs typeface="Verdana"/>
              </a:rPr>
              <a:t> </a:t>
            </a:r>
            <a:r>
              <a:rPr sz="2200" b="1" spc="-25" dirty="0">
                <a:latin typeface="Verdana"/>
                <a:cs typeface="Verdana"/>
              </a:rPr>
              <a:t>for </a:t>
            </a:r>
            <a:r>
              <a:rPr sz="2200" b="1" dirty="0">
                <a:latin typeface="Verdana"/>
                <a:cs typeface="Verdana"/>
              </a:rPr>
              <a:t>single-family</a:t>
            </a:r>
            <a:r>
              <a:rPr sz="2200" b="1" spc="7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and</a:t>
            </a:r>
            <a:r>
              <a:rPr sz="2200" b="1" spc="80" dirty="0">
                <a:latin typeface="Verdana"/>
                <a:cs typeface="Verdana"/>
              </a:rPr>
              <a:t> </a:t>
            </a:r>
            <a:r>
              <a:rPr sz="2200" b="1" spc="-10" dirty="0">
                <a:latin typeface="Verdana"/>
                <a:cs typeface="Verdana"/>
              </a:rPr>
              <a:t>duplex </a:t>
            </a:r>
            <a:r>
              <a:rPr sz="2200" b="1" dirty="0">
                <a:latin typeface="Verdana"/>
                <a:cs typeface="Verdana"/>
              </a:rPr>
              <a:t>dwellings</a:t>
            </a:r>
            <a:r>
              <a:rPr sz="2200" b="1" spc="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in</a:t>
            </a:r>
            <a:r>
              <a:rPr sz="2200" spc="4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HayWired</a:t>
            </a:r>
            <a:endParaRPr sz="2200">
              <a:latin typeface="Verdana"/>
              <a:cs typeface="Verdana"/>
            </a:endParaRPr>
          </a:p>
          <a:p>
            <a:pPr marL="12700" marR="5080">
              <a:lnSpc>
                <a:spcPct val="101200"/>
              </a:lnSpc>
            </a:pPr>
            <a:r>
              <a:rPr sz="2200" dirty="0">
                <a:latin typeface="Verdana"/>
                <a:cs typeface="Verdana"/>
              </a:rPr>
              <a:t>Earthquake</a:t>
            </a:r>
            <a:r>
              <a:rPr sz="2200" spc="8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Scenario</a:t>
            </a:r>
            <a:r>
              <a:rPr sz="2200" spc="8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mainshock. </a:t>
            </a:r>
            <a:r>
              <a:rPr sz="2200" dirty="0">
                <a:latin typeface="Verdana"/>
                <a:cs typeface="Verdana"/>
              </a:rPr>
              <a:t>Descriptions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of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2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maps:</a:t>
            </a:r>
            <a:endParaRPr sz="2200">
              <a:latin typeface="Verdana"/>
              <a:cs typeface="Verdana"/>
            </a:endParaRPr>
          </a:p>
          <a:p>
            <a:pPr marL="12700" marR="294005">
              <a:lnSpc>
                <a:spcPct val="101200"/>
              </a:lnSpc>
            </a:pPr>
            <a:r>
              <a:rPr sz="2200" i="1" dirty="0">
                <a:latin typeface="Verdana"/>
                <a:cs typeface="Verdana"/>
              </a:rPr>
              <a:t>A</a:t>
            </a:r>
            <a:r>
              <a:rPr sz="2200" dirty="0">
                <a:latin typeface="Verdana"/>
                <a:cs typeface="Verdana"/>
              </a:rPr>
              <a:t>,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Shaking,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landslide,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spc="-25" dirty="0">
                <a:latin typeface="Verdana"/>
                <a:cs typeface="Verdana"/>
              </a:rPr>
              <a:t>and </a:t>
            </a:r>
            <a:r>
              <a:rPr sz="2200" dirty="0">
                <a:latin typeface="Verdana"/>
                <a:cs typeface="Verdana"/>
              </a:rPr>
              <a:t>liquefaction</a:t>
            </a:r>
            <a:r>
              <a:rPr sz="2200" spc="8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hazards</a:t>
            </a:r>
            <a:r>
              <a:rPr sz="2200" spc="90" dirty="0">
                <a:latin typeface="Verdana"/>
                <a:cs typeface="Verdana"/>
              </a:rPr>
              <a:t> </a:t>
            </a:r>
            <a:r>
              <a:rPr sz="2200" spc="-20" dirty="0">
                <a:latin typeface="Verdana"/>
                <a:cs typeface="Verdana"/>
              </a:rPr>
              <a:t>only </a:t>
            </a:r>
            <a:r>
              <a:rPr sz="2200" dirty="0">
                <a:latin typeface="Verdana"/>
                <a:cs typeface="Verdana"/>
              </a:rPr>
              <a:t>(without</a:t>
            </a:r>
            <a:r>
              <a:rPr sz="2200" spc="4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fire).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i="1" dirty="0">
                <a:latin typeface="Verdana"/>
                <a:cs typeface="Verdana"/>
              </a:rPr>
              <a:t>B</a:t>
            </a:r>
            <a:r>
              <a:rPr sz="2200" dirty="0">
                <a:latin typeface="Verdana"/>
                <a:cs typeface="Verdana"/>
              </a:rPr>
              <a:t>,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Shaking, </a:t>
            </a:r>
            <a:r>
              <a:rPr sz="2200" dirty="0">
                <a:latin typeface="Verdana"/>
                <a:cs typeface="Verdana"/>
              </a:rPr>
              <a:t>landslide,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liquefaction,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and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spc="-20" dirty="0">
                <a:latin typeface="Verdana"/>
                <a:cs typeface="Verdana"/>
              </a:rPr>
              <a:t>fire </a:t>
            </a:r>
            <a:r>
              <a:rPr sz="2200" spc="-10" dirty="0">
                <a:latin typeface="Verdana"/>
                <a:cs typeface="Verdana"/>
              </a:rPr>
              <a:t>hazards.</a:t>
            </a:r>
            <a:endParaRPr sz="2200">
              <a:latin typeface="Verdana"/>
              <a:cs typeface="Verdana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7088" y="1047088"/>
            <a:ext cx="12809027" cy="921437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718570" y="0"/>
            <a:ext cx="2338705" cy="1047115"/>
          </a:xfrm>
          <a:prstGeom prst="rect">
            <a:avLst/>
          </a:prstGeom>
          <a:solidFill>
            <a:srgbClr val="5A6F73"/>
          </a:solidFill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2300">
              <a:latin typeface="Times New Roman"/>
              <a:cs typeface="Times New Roman"/>
            </a:endParaRPr>
          </a:p>
          <a:p>
            <a:pPr marL="187325" marR="992505">
              <a:lnSpc>
                <a:spcPct val="101400"/>
              </a:lnSpc>
              <a:spcBef>
                <a:spcPts val="5"/>
              </a:spcBef>
            </a:pPr>
            <a:r>
              <a:rPr sz="2050" b="1" spc="-10" dirty="0">
                <a:solidFill>
                  <a:srgbClr val="FFFFFF"/>
                </a:solidFill>
                <a:latin typeface="SF Compact Display"/>
                <a:cs typeface="SF Compact Display"/>
              </a:rPr>
              <a:t>HayWired Scenario</a:t>
            </a:r>
            <a:endParaRPr sz="2050">
              <a:latin typeface="SF Compact Display"/>
              <a:cs typeface="SF Compact Display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34388" y="10407057"/>
            <a:ext cx="437642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dirty="0">
                <a:latin typeface="Verdana"/>
                <a:cs typeface="Verdana"/>
              </a:rPr>
              <a:t>HayWired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Scenario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Volume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3: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Chapter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U,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Figure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spc="-25" dirty="0">
                <a:latin typeface="Verdana"/>
                <a:cs typeface="Verdana"/>
              </a:rPr>
              <a:t>A6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831376" y="10407057"/>
            <a:ext cx="23876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spc="-25" dirty="0">
                <a:latin typeface="Verdana"/>
                <a:cs typeface="Verdana"/>
              </a:rPr>
              <a:t>10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4164876" y="3361019"/>
            <a:ext cx="4440555" cy="44361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200"/>
              </a:lnSpc>
              <a:spcBef>
                <a:spcPts val="95"/>
              </a:spcBef>
            </a:pPr>
            <a:r>
              <a:rPr sz="2200" b="1" dirty="0">
                <a:latin typeface="Verdana"/>
                <a:cs typeface="Verdana"/>
              </a:rPr>
              <a:t>Maps</a:t>
            </a:r>
            <a:r>
              <a:rPr sz="2200" b="1" spc="8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showing</a:t>
            </a:r>
            <a:r>
              <a:rPr sz="2200" b="1" spc="85" dirty="0">
                <a:latin typeface="Verdana"/>
                <a:cs typeface="Verdana"/>
              </a:rPr>
              <a:t> </a:t>
            </a:r>
            <a:r>
              <a:rPr sz="2200" b="1" spc="-10" dirty="0">
                <a:latin typeface="Verdana"/>
                <a:cs typeface="Verdana"/>
              </a:rPr>
              <a:t>census</a:t>
            </a:r>
            <a:r>
              <a:rPr sz="2200" b="1" spc="55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tracts</a:t>
            </a:r>
            <a:r>
              <a:rPr sz="2200" b="1" spc="7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with</a:t>
            </a:r>
            <a:r>
              <a:rPr sz="2200" b="1" spc="70" dirty="0">
                <a:latin typeface="Verdana"/>
                <a:cs typeface="Verdana"/>
              </a:rPr>
              <a:t> </a:t>
            </a:r>
            <a:r>
              <a:rPr sz="2200" b="1" spc="-10" dirty="0">
                <a:latin typeface="Verdana"/>
                <a:cs typeface="Verdana"/>
              </a:rPr>
              <a:t>concentrations </a:t>
            </a:r>
            <a:r>
              <a:rPr sz="2200" b="1" dirty="0">
                <a:latin typeface="Verdana"/>
                <a:cs typeface="Verdana"/>
              </a:rPr>
              <a:t>of</a:t>
            </a:r>
            <a:r>
              <a:rPr sz="2200" b="1" spc="4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damage</a:t>
            </a:r>
            <a:r>
              <a:rPr sz="2200" b="1" spc="4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to</a:t>
            </a:r>
            <a:r>
              <a:rPr sz="2200" b="1" spc="50" dirty="0">
                <a:latin typeface="Verdana"/>
                <a:cs typeface="Verdana"/>
              </a:rPr>
              <a:t> </a:t>
            </a:r>
            <a:r>
              <a:rPr sz="2200" b="1" spc="-10" dirty="0">
                <a:latin typeface="Verdana"/>
                <a:cs typeface="Verdana"/>
              </a:rPr>
              <a:t>household- </a:t>
            </a:r>
            <a:r>
              <a:rPr sz="2200" b="1" dirty="0">
                <a:latin typeface="Verdana"/>
                <a:cs typeface="Verdana"/>
              </a:rPr>
              <a:t>serving</a:t>
            </a:r>
            <a:r>
              <a:rPr sz="2200" b="1" spc="5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uses</a:t>
            </a:r>
            <a:r>
              <a:rPr sz="2200" b="1" spc="5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(for</a:t>
            </a:r>
            <a:r>
              <a:rPr sz="2200" b="1" spc="55" dirty="0">
                <a:latin typeface="Verdana"/>
                <a:cs typeface="Verdana"/>
              </a:rPr>
              <a:t> </a:t>
            </a:r>
            <a:r>
              <a:rPr sz="2200" b="1" spc="-10" dirty="0">
                <a:latin typeface="Verdana"/>
                <a:cs typeface="Verdana"/>
              </a:rPr>
              <a:t>example, </a:t>
            </a:r>
            <a:r>
              <a:rPr sz="2200" b="1" dirty="0">
                <a:latin typeface="Verdana"/>
                <a:cs typeface="Verdana"/>
              </a:rPr>
              <a:t>hospitals,</a:t>
            </a:r>
            <a:r>
              <a:rPr sz="2200" b="1" spc="8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schools,</a:t>
            </a:r>
            <a:r>
              <a:rPr sz="2200" b="1" spc="85" dirty="0">
                <a:latin typeface="Verdana"/>
                <a:cs typeface="Verdana"/>
              </a:rPr>
              <a:t> </a:t>
            </a:r>
            <a:r>
              <a:rPr sz="2200" b="1" spc="-25" dirty="0">
                <a:latin typeface="Verdana"/>
                <a:cs typeface="Verdana"/>
              </a:rPr>
              <a:t>and </a:t>
            </a:r>
            <a:r>
              <a:rPr sz="2200" b="1" dirty="0">
                <a:latin typeface="Verdana"/>
                <a:cs typeface="Verdana"/>
              </a:rPr>
              <a:t>places</a:t>
            </a:r>
            <a:r>
              <a:rPr sz="2200" b="1" spc="4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of</a:t>
            </a:r>
            <a:r>
              <a:rPr sz="2200" b="1" spc="5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worship)</a:t>
            </a:r>
            <a:r>
              <a:rPr sz="2200" b="1" spc="8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in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spc="-25" dirty="0">
                <a:latin typeface="Verdana"/>
                <a:cs typeface="Verdana"/>
              </a:rPr>
              <a:t>the </a:t>
            </a:r>
            <a:r>
              <a:rPr sz="2200" dirty="0">
                <a:latin typeface="Verdana"/>
                <a:cs typeface="Verdana"/>
              </a:rPr>
              <a:t>HayWired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Earthquake</a:t>
            </a:r>
            <a:r>
              <a:rPr sz="2200" spc="8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Scenario </a:t>
            </a:r>
            <a:r>
              <a:rPr sz="2200" dirty="0">
                <a:latin typeface="Verdana"/>
                <a:cs typeface="Verdana"/>
              </a:rPr>
              <a:t>mainshock.</a:t>
            </a:r>
            <a:r>
              <a:rPr sz="2200" spc="10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Descriptions</a:t>
            </a:r>
            <a:r>
              <a:rPr sz="2200" spc="10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of</a:t>
            </a:r>
            <a:r>
              <a:rPr sz="2200" spc="105" dirty="0">
                <a:latin typeface="Verdana"/>
                <a:cs typeface="Verdana"/>
              </a:rPr>
              <a:t> </a:t>
            </a:r>
            <a:r>
              <a:rPr sz="2200" spc="-25" dirty="0">
                <a:latin typeface="Verdana"/>
                <a:cs typeface="Verdana"/>
              </a:rPr>
              <a:t>the </a:t>
            </a:r>
            <a:r>
              <a:rPr sz="2200" dirty="0">
                <a:latin typeface="Verdana"/>
                <a:cs typeface="Verdana"/>
              </a:rPr>
              <a:t>2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maps: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i="1" dirty="0">
                <a:latin typeface="Verdana"/>
                <a:cs typeface="Verdana"/>
              </a:rPr>
              <a:t>A</a:t>
            </a:r>
            <a:r>
              <a:rPr sz="2200" dirty="0">
                <a:latin typeface="Verdana"/>
                <a:cs typeface="Verdana"/>
              </a:rPr>
              <a:t>,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Shaking,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landslide, </a:t>
            </a:r>
            <a:r>
              <a:rPr sz="2200" dirty="0">
                <a:latin typeface="Verdana"/>
                <a:cs typeface="Verdana"/>
              </a:rPr>
              <a:t>and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liquefaction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hazards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spc="-20" dirty="0">
                <a:latin typeface="Verdana"/>
                <a:cs typeface="Verdana"/>
              </a:rPr>
              <a:t>only </a:t>
            </a:r>
            <a:r>
              <a:rPr sz="2200" dirty="0">
                <a:latin typeface="Verdana"/>
                <a:cs typeface="Verdana"/>
              </a:rPr>
              <a:t>(without</a:t>
            </a:r>
            <a:r>
              <a:rPr sz="2200" spc="4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fire).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i="1" dirty="0">
                <a:latin typeface="Verdana"/>
                <a:cs typeface="Verdana"/>
              </a:rPr>
              <a:t>B</a:t>
            </a:r>
            <a:r>
              <a:rPr sz="2200" dirty="0">
                <a:latin typeface="Verdana"/>
                <a:cs typeface="Verdana"/>
              </a:rPr>
              <a:t>,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Shaking, </a:t>
            </a:r>
            <a:r>
              <a:rPr sz="2200" dirty="0">
                <a:latin typeface="Verdana"/>
                <a:cs typeface="Verdana"/>
              </a:rPr>
              <a:t>landslide,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liquefaction,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and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spc="-20" dirty="0">
                <a:latin typeface="Verdana"/>
                <a:cs typeface="Verdana"/>
              </a:rPr>
              <a:t>fire </a:t>
            </a:r>
            <a:r>
              <a:rPr sz="2200" spc="-10" dirty="0">
                <a:latin typeface="Verdana"/>
                <a:cs typeface="Verdana"/>
              </a:rPr>
              <a:t>hazards.</a:t>
            </a:r>
            <a:endParaRPr sz="2200">
              <a:latin typeface="Verdana"/>
              <a:cs typeface="Verdana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7088" y="1047088"/>
            <a:ext cx="12809027" cy="921437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718570" y="0"/>
            <a:ext cx="2338705" cy="1047115"/>
          </a:xfrm>
          <a:prstGeom prst="rect">
            <a:avLst/>
          </a:prstGeom>
          <a:solidFill>
            <a:srgbClr val="5A6F73"/>
          </a:solidFill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2300">
              <a:latin typeface="Times New Roman"/>
              <a:cs typeface="Times New Roman"/>
            </a:endParaRPr>
          </a:p>
          <a:p>
            <a:pPr marL="187325" marR="992505">
              <a:lnSpc>
                <a:spcPct val="101400"/>
              </a:lnSpc>
              <a:spcBef>
                <a:spcPts val="5"/>
              </a:spcBef>
            </a:pPr>
            <a:r>
              <a:rPr sz="2050" b="1" spc="-10" dirty="0">
                <a:solidFill>
                  <a:srgbClr val="FFFFFF"/>
                </a:solidFill>
                <a:latin typeface="SF Compact Display"/>
                <a:cs typeface="SF Compact Display"/>
              </a:rPr>
              <a:t>HayWired Scenario</a:t>
            </a:r>
            <a:endParaRPr sz="2050">
              <a:latin typeface="SF Compact Display"/>
              <a:cs typeface="SF Compact Display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34388" y="10407057"/>
            <a:ext cx="437642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dirty="0">
                <a:latin typeface="Verdana"/>
                <a:cs typeface="Verdana"/>
              </a:rPr>
              <a:t>HayWired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Scenario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Volume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3: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Chapter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U,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Figure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spc="-25" dirty="0">
                <a:latin typeface="Verdana"/>
                <a:cs typeface="Verdana"/>
              </a:rPr>
              <a:t>A7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831376" y="10407057"/>
            <a:ext cx="23876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spc="-25" dirty="0">
                <a:latin typeface="Verdana"/>
                <a:cs typeface="Verdana"/>
              </a:rPr>
              <a:t>11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4164876" y="2734860"/>
            <a:ext cx="4629150" cy="51142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200"/>
              </a:lnSpc>
              <a:spcBef>
                <a:spcPts val="95"/>
              </a:spcBef>
            </a:pPr>
            <a:r>
              <a:rPr sz="2200" b="1" dirty="0">
                <a:latin typeface="Verdana"/>
                <a:cs typeface="Verdana"/>
              </a:rPr>
              <a:t>Maps</a:t>
            </a:r>
            <a:r>
              <a:rPr sz="2200" b="1" spc="8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showing</a:t>
            </a:r>
            <a:r>
              <a:rPr sz="2200" b="1" spc="8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census</a:t>
            </a:r>
            <a:r>
              <a:rPr sz="2200" b="1" spc="75" dirty="0">
                <a:latin typeface="Verdana"/>
                <a:cs typeface="Verdana"/>
              </a:rPr>
              <a:t> </a:t>
            </a:r>
            <a:r>
              <a:rPr sz="2200" b="1" spc="-10" dirty="0">
                <a:latin typeface="Verdana"/>
                <a:cs typeface="Verdana"/>
              </a:rPr>
              <a:t>tracts </a:t>
            </a:r>
            <a:r>
              <a:rPr sz="2200" b="1" dirty="0">
                <a:latin typeface="Verdana"/>
                <a:cs typeface="Verdana"/>
              </a:rPr>
              <a:t>with</a:t>
            </a:r>
            <a:r>
              <a:rPr sz="2200" b="1" spc="9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concentrations</a:t>
            </a:r>
            <a:r>
              <a:rPr sz="2200" b="1" spc="95" dirty="0">
                <a:latin typeface="Verdana"/>
                <a:cs typeface="Verdana"/>
              </a:rPr>
              <a:t> </a:t>
            </a:r>
            <a:r>
              <a:rPr sz="2200" b="1" spc="-25" dirty="0">
                <a:latin typeface="Verdana"/>
                <a:cs typeface="Verdana"/>
              </a:rPr>
              <a:t>of </a:t>
            </a:r>
            <a:r>
              <a:rPr sz="2200" b="1" dirty="0">
                <a:latin typeface="Verdana"/>
                <a:cs typeface="Verdana"/>
              </a:rPr>
              <a:t>building</a:t>
            </a:r>
            <a:r>
              <a:rPr sz="2200" b="1" spc="5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damage</a:t>
            </a:r>
            <a:r>
              <a:rPr sz="2200" b="1" spc="6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to</a:t>
            </a:r>
            <a:r>
              <a:rPr sz="2200" b="1" spc="65" dirty="0">
                <a:latin typeface="Verdana"/>
                <a:cs typeface="Verdana"/>
              </a:rPr>
              <a:t> </a:t>
            </a:r>
            <a:r>
              <a:rPr sz="2200" b="1" spc="-10" dirty="0">
                <a:latin typeface="Verdana"/>
                <a:cs typeface="Verdana"/>
              </a:rPr>
              <a:t>retail </a:t>
            </a:r>
            <a:r>
              <a:rPr sz="2200" b="1" dirty="0">
                <a:latin typeface="Verdana"/>
                <a:cs typeface="Verdana"/>
              </a:rPr>
              <a:t>and</a:t>
            </a:r>
            <a:r>
              <a:rPr sz="2200" b="1" spc="5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commercial</a:t>
            </a:r>
            <a:r>
              <a:rPr sz="2200" b="1" spc="7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uses</a:t>
            </a:r>
            <a:r>
              <a:rPr sz="2200" b="1" spc="70" dirty="0">
                <a:latin typeface="Verdana"/>
                <a:cs typeface="Verdana"/>
              </a:rPr>
              <a:t> </a:t>
            </a:r>
            <a:r>
              <a:rPr sz="2200" b="1" spc="-20" dirty="0">
                <a:latin typeface="Verdana"/>
                <a:cs typeface="Verdana"/>
              </a:rPr>
              <a:t>(for </a:t>
            </a:r>
            <a:r>
              <a:rPr sz="2200" b="1" dirty="0">
                <a:latin typeface="Verdana"/>
                <a:cs typeface="Verdana"/>
              </a:rPr>
              <a:t>example,</a:t>
            </a:r>
            <a:r>
              <a:rPr sz="2200" b="1" spc="6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hotels,</a:t>
            </a:r>
            <a:r>
              <a:rPr sz="2200" b="1" spc="6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retail</a:t>
            </a:r>
            <a:r>
              <a:rPr sz="2200" b="1" spc="65" dirty="0">
                <a:latin typeface="Verdana"/>
                <a:cs typeface="Verdana"/>
              </a:rPr>
              <a:t> </a:t>
            </a:r>
            <a:r>
              <a:rPr sz="2200" b="1" spc="-10" dirty="0">
                <a:latin typeface="Verdana"/>
                <a:cs typeface="Verdana"/>
              </a:rPr>
              <a:t>trade, </a:t>
            </a:r>
            <a:r>
              <a:rPr sz="2200" b="1" dirty="0">
                <a:latin typeface="Verdana"/>
                <a:cs typeface="Verdana"/>
              </a:rPr>
              <a:t>banks,</a:t>
            </a:r>
            <a:r>
              <a:rPr sz="2200" b="1" spc="9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entertainment</a:t>
            </a:r>
            <a:r>
              <a:rPr sz="2200" b="1" spc="90" dirty="0">
                <a:latin typeface="Verdana"/>
                <a:cs typeface="Verdana"/>
              </a:rPr>
              <a:t> </a:t>
            </a:r>
            <a:r>
              <a:rPr sz="2200" b="1" spc="-25" dirty="0">
                <a:latin typeface="Verdana"/>
                <a:cs typeface="Verdana"/>
              </a:rPr>
              <a:t>and </a:t>
            </a:r>
            <a:r>
              <a:rPr sz="2200" b="1" dirty="0">
                <a:latin typeface="Verdana"/>
                <a:cs typeface="Verdana"/>
              </a:rPr>
              <a:t>recreation,</a:t>
            </a:r>
            <a:r>
              <a:rPr sz="2200" b="1" spc="7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and</a:t>
            </a:r>
            <a:r>
              <a:rPr sz="2200" b="1" spc="75" dirty="0">
                <a:latin typeface="Verdana"/>
                <a:cs typeface="Verdana"/>
              </a:rPr>
              <a:t> </a:t>
            </a:r>
            <a:r>
              <a:rPr sz="2200" b="1" spc="-10" dirty="0">
                <a:latin typeface="Verdana"/>
                <a:cs typeface="Verdana"/>
              </a:rPr>
              <a:t>parking)</a:t>
            </a:r>
            <a:endParaRPr sz="2200">
              <a:latin typeface="Verdana"/>
              <a:cs typeface="Verdana"/>
            </a:endParaRPr>
          </a:p>
          <a:p>
            <a:pPr marL="12700" marR="608965">
              <a:lnSpc>
                <a:spcPct val="101200"/>
              </a:lnSpc>
            </a:pPr>
            <a:r>
              <a:rPr sz="2200" dirty="0">
                <a:latin typeface="Verdana"/>
                <a:cs typeface="Verdana"/>
              </a:rPr>
              <a:t>in</a:t>
            </a:r>
            <a:r>
              <a:rPr sz="2200" spc="4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HayWired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Earthquake </a:t>
            </a:r>
            <a:r>
              <a:rPr sz="2200" dirty="0">
                <a:latin typeface="Verdana"/>
                <a:cs typeface="Verdana"/>
              </a:rPr>
              <a:t>Scenario</a:t>
            </a:r>
            <a:r>
              <a:rPr sz="2200" spc="10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mainshock.</a:t>
            </a:r>
            <a:endParaRPr sz="2200">
              <a:latin typeface="Verdana"/>
              <a:cs typeface="Verdana"/>
            </a:endParaRPr>
          </a:p>
          <a:p>
            <a:pPr marL="12700" marR="661035">
              <a:lnSpc>
                <a:spcPct val="101200"/>
              </a:lnSpc>
            </a:pPr>
            <a:r>
              <a:rPr sz="2200" dirty="0">
                <a:latin typeface="Verdana"/>
                <a:cs typeface="Verdana"/>
              </a:rPr>
              <a:t>Descriptions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of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2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maps: </a:t>
            </a:r>
            <a:r>
              <a:rPr sz="2200" i="1" dirty="0">
                <a:latin typeface="Verdana"/>
                <a:cs typeface="Verdana"/>
              </a:rPr>
              <a:t>A</a:t>
            </a:r>
            <a:r>
              <a:rPr sz="2200" dirty="0">
                <a:latin typeface="Verdana"/>
                <a:cs typeface="Verdana"/>
              </a:rPr>
              <a:t>,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Shaking,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landslide,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spc="-25" dirty="0">
                <a:latin typeface="Verdana"/>
                <a:cs typeface="Verdana"/>
              </a:rPr>
              <a:t>and </a:t>
            </a:r>
            <a:r>
              <a:rPr sz="2200" dirty="0">
                <a:latin typeface="Verdana"/>
                <a:cs typeface="Verdana"/>
              </a:rPr>
              <a:t>liquefaction</a:t>
            </a:r>
            <a:r>
              <a:rPr sz="2200" spc="8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hazards</a:t>
            </a:r>
            <a:r>
              <a:rPr sz="2200" spc="90" dirty="0">
                <a:latin typeface="Verdana"/>
                <a:cs typeface="Verdana"/>
              </a:rPr>
              <a:t> </a:t>
            </a:r>
            <a:r>
              <a:rPr sz="2200" spc="-20" dirty="0">
                <a:latin typeface="Verdana"/>
                <a:cs typeface="Verdana"/>
              </a:rPr>
              <a:t>only </a:t>
            </a:r>
            <a:r>
              <a:rPr sz="2200" dirty="0">
                <a:latin typeface="Verdana"/>
                <a:cs typeface="Verdana"/>
              </a:rPr>
              <a:t>(without</a:t>
            </a:r>
            <a:r>
              <a:rPr sz="2200" spc="4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fire).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i="1" dirty="0">
                <a:latin typeface="Verdana"/>
                <a:cs typeface="Verdana"/>
              </a:rPr>
              <a:t>B</a:t>
            </a:r>
            <a:r>
              <a:rPr sz="2200" dirty="0">
                <a:latin typeface="Verdana"/>
                <a:cs typeface="Verdana"/>
              </a:rPr>
              <a:t>,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Shaking,</a:t>
            </a:r>
            <a:endParaRPr sz="22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2200" dirty="0">
                <a:latin typeface="Verdana"/>
                <a:cs typeface="Verdana"/>
              </a:rPr>
              <a:t>landslide,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liquefaction,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and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spc="-20" dirty="0">
                <a:latin typeface="Verdana"/>
                <a:cs typeface="Verdana"/>
              </a:rPr>
              <a:t>fire</a:t>
            </a:r>
            <a:endParaRPr sz="22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2200" spc="-10" dirty="0">
                <a:latin typeface="Verdana"/>
                <a:cs typeface="Verdana"/>
              </a:rPr>
              <a:t>hazards.</a:t>
            </a:r>
            <a:endParaRPr sz="2200">
              <a:latin typeface="Verdana"/>
              <a:cs typeface="Verdana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7088" y="1047088"/>
            <a:ext cx="12809027" cy="9214379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718570" y="0"/>
            <a:ext cx="2338705" cy="1047115"/>
          </a:xfrm>
          <a:prstGeom prst="rect">
            <a:avLst/>
          </a:prstGeom>
          <a:solidFill>
            <a:srgbClr val="5A6F73"/>
          </a:solidFill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2300">
              <a:latin typeface="Times New Roman"/>
              <a:cs typeface="Times New Roman"/>
            </a:endParaRPr>
          </a:p>
          <a:p>
            <a:pPr marL="187325" marR="992505">
              <a:lnSpc>
                <a:spcPct val="101400"/>
              </a:lnSpc>
              <a:spcBef>
                <a:spcPts val="5"/>
              </a:spcBef>
            </a:pPr>
            <a:r>
              <a:rPr sz="2050" b="1" spc="-10" dirty="0">
                <a:solidFill>
                  <a:srgbClr val="FFFFFF"/>
                </a:solidFill>
                <a:latin typeface="SF Compact Display"/>
                <a:cs typeface="SF Compact Display"/>
              </a:rPr>
              <a:t>HayWired Scenario</a:t>
            </a:r>
            <a:endParaRPr sz="2050">
              <a:latin typeface="SF Compact Display"/>
              <a:cs typeface="SF Compact Display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34388" y="10407057"/>
            <a:ext cx="437642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dirty="0">
                <a:latin typeface="Verdana"/>
                <a:cs typeface="Verdana"/>
              </a:rPr>
              <a:t>HayWired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Scenario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Volume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3: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Chapter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U,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Figure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spc="-25" dirty="0">
                <a:latin typeface="Verdana"/>
                <a:cs typeface="Verdana"/>
              </a:rPr>
              <a:t>A9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831376" y="10407057"/>
            <a:ext cx="23876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spc="-25" dirty="0">
                <a:latin typeface="Verdana"/>
                <a:cs typeface="Verdana"/>
              </a:rPr>
              <a:t>12</a:t>
            </a:r>
            <a:endParaRPr sz="1300">
              <a:latin typeface="Verdana"/>
              <a:cs typeface="Verdana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348156" y="922893"/>
            <a:ext cx="13665200" cy="9338945"/>
            <a:chOff x="348156" y="922893"/>
            <a:chExt cx="13665200" cy="9338945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48156" y="922893"/>
              <a:ext cx="13665048" cy="754207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81182" y="8271999"/>
              <a:ext cx="6262301" cy="1989468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14290529" y="2035881"/>
            <a:ext cx="4735830" cy="57931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200"/>
              </a:lnSpc>
              <a:spcBef>
                <a:spcPts val="95"/>
              </a:spcBef>
            </a:pPr>
            <a:r>
              <a:rPr sz="2200" b="1" dirty="0">
                <a:latin typeface="Verdana"/>
                <a:cs typeface="Verdana"/>
              </a:rPr>
              <a:t>Maps</a:t>
            </a:r>
            <a:r>
              <a:rPr sz="2200" b="1" spc="8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showing</a:t>
            </a:r>
            <a:r>
              <a:rPr sz="2200" b="1" spc="8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census</a:t>
            </a:r>
            <a:r>
              <a:rPr sz="2200" b="1" spc="75" dirty="0">
                <a:latin typeface="Verdana"/>
                <a:cs typeface="Verdana"/>
              </a:rPr>
              <a:t> </a:t>
            </a:r>
            <a:r>
              <a:rPr sz="2200" b="1" spc="-10" dirty="0">
                <a:latin typeface="Verdana"/>
                <a:cs typeface="Verdana"/>
              </a:rPr>
              <a:t>tracts </a:t>
            </a:r>
            <a:r>
              <a:rPr sz="2200" b="1" dirty="0">
                <a:latin typeface="Verdana"/>
                <a:cs typeface="Verdana"/>
              </a:rPr>
              <a:t>with</a:t>
            </a:r>
            <a:r>
              <a:rPr sz="2200" b="1" spc="9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concentrations</a:t>
            </a:r>
            <a:r>
              <a:rPr sz="2200" b="1" spc="95" dirty="0">
                <a:latin typeface="Verdana"/>
                <a:cs typeface="Verdana"/>
              </a:rPr>
              <a:t> </a:t>
            </a:r>
            <a:r>
              <a:rPr sz="2200" b="1" spc="-25" dirty="0">
                <a:latin typeface="Verdana"/>
                <a:cs typeface="Verdana"/>
              </a:rPr>
              <a:t>of </a:t>
            </a:r>
            <a:r>
              <a:rPr sz="2200" b="1" dirty="0">
                <a:latin typeface="Verdana"/>
                <a:cs typeface="Verdana"/>
              </a:rPr>
              <a:t>building</a:t>
            </a:r>
            <a:r>
              <a:rPr sz="2200" b="1" spc="5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damage</a:t>
            </a:r>
            <a:r>
              <a:rPr sz="2200" b="1" spc="6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to</a:t>
            </a:r>
            <a:r>
              <a:rPr sz="2200" b="1" spc="65" dirty="0">
                <a:latin typeface="Verdana"/>
                <a:cs typeface="Verdana"/>
              </a:rPr>
              <a:t> </a:t>
            </a:r>
            <a:r>
              <a:rPr sz="2200" b="1" spc="-10" dirty="0">
                <a:latin typeface="Verdana"/>
                <a:cs typeface="Verdana"/>
              </a:rPr>
              <a:t>industrial </a:t>
            </a:r>
            <a:r>
              <a:rPr sz="2200" b="1" dirty="0">
                <a:latin typeface="Verdana"/>
                <a:cs typeface="Verdana"/>
              </a:rPr>
              <a:t>and</a:t>
            </a:r>
            <a:r>
              <a:rPr sz="2200" b="1" spc="6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warehouse</a:t>
            </a:r>
            <a:r>
              <a:rPr sz="2200" b="1" spc="6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uses</a:t>
            </a:r>
            <a:r>
              <a:rPr sz="2200" b="1" spc="9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in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spc="-25" dirty="0">
                <a:latin typeface="Verdana"/>
                <a:cs typeface="Verdana"/>
              </a:rPr>
              <a:t>the </a:t>
            </a:r>
            <a:r>
              <a:rPr sz="2200" dirty="0">
                <a:latin typeface="Verdana"/>
                <a:cs typeface="Verdana"/>
              </a:rPr>
              <a:t>HayWired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Earthquake</a:t>
            </a:r>
            <a:r>
              <a:rPr sz="2200" spc="8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Scenario </a:t>
            </a:r>
            <a:r>
              <a:rPr sz="2200" dirty="0">
                <a:latin typeface="Verdana"/>
                <a:cs typeface="Verdana"/>
              </a:rPr>
              <a:t>mainshock.</a:t>
            </a:r>
            <a:r>
              <a:rPr sz="2200" spc="10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Buildings</a:t>
            </a:r>
            <a:r>
              <a:rPr sz="2200" spc="105" dirty="0">
                <a:latin typeface="Verdana"/>
                <a:cs typeface="Verdana"/>
              </a:rPr>
              <a:t> </a:t>
            </a:r>
            <a:r>
              <a:rPr sz="2200" spc="-20" dirty="0">
                <a:latin typeface="Verdana"/>
                <a:cs typeface="Verdana"/>
              </a:rPr>
              <a:t>with </a:t>
            </a:r>
            <a:r>
              <a:rPr sz="2200" dirty="0">
                <a:latin typeface="Verdana"/>
                <a:cs typeface="Verdana"/>
              </a:rPr>
              <a:t>industrial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and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warehouse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spc="-20" dirty="0">
                <a:latin typeface="Verdana"/>
                <a:cs typeface="Verdana"/>
              </a:rPr>
              <a:t>uses </a:t>
            </a:r>
            <a:r>
              <a:rPr sz="2200" dirty="0">
                <a:latin typeface="Verdana"/>
                <a:cs typeface="Verdana"/>
              </a:rPr>
              <a:t>include</a:t>
            </a:r>
            <a:r>
              <a:rPr sz="2200" spc="4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heavy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and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light</a:t>
            </a:r>
            <a:r>
              <a:rPr sz="2200" spc="4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industrial </a:t>
            </a:r>
            <a:r>
              <a:rPr sz="2200" dirty="0">
                <a:latin typeface="Verdana"/>
                <a:cs typeface="Verdana"/>
              </a:rPr>
              <a:t>uses;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food,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drug,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chemical,</a:t>
            </a:r>
            <a:endParaRPr sz="2200">
              <a:latin typeface="Verdana"/>
              <a:cs typeface="Verdana"/>
            </a:endParaRPr>
          </a:p>
          <a:p>
            <a:pPr marL="12700" marR="467359">
              <a:lnSpc>
                <a:spcPct val="101200"/>
              </a:lnSpc>
            </a:pPr>
            <a:r>
              <a:rPr sz="2200" dirty="0">
                <a:latin typeface="Verdana"/>
                <a:cs typeface="Verdana"/>
              </a:rPr>
              <a:t>or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metal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processing;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spc="-20" dirty="0">
                <a:latin typeface="Verdana"/>
                <a:cs typeface="Verdana"/>
              </a:rPr>
              <a:t>high </a:t>
            </a:r>
            <a:r>
              <a:rPr sz="2200" dirty="0">
                <a:latin typeface="Verdana"/>
                <a:cs typeface="Verdana"/>
              </a:rPr>
              <a:t>technology;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and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construction. </a:t>
            </a:r>
            <a:r>
              <a:rPr sz="2200" dirty="0">
                <a:latin typeface="Verdana"/>
                <a:cs typeface="Verdana"/>
              </a:rPr>
              <a:t>Descriptions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of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2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maps: </a:t>
            </a:r>
            <a:r>
              <a:rPr sz="2200" i="1" dirty="0">
                <a:latin typeface="Verdana"/>
                <a:cs typeface="Verdana"/>
              </a:rPr>
              <a:t>A</a:t>
            </a:r>
            <a:r>
              <a:rPr sz="2200" dirty="0">
                <a:latin typeface="Verdana"/>
                <a:cs typeface="Verdana"/>
              </a:rPr>
              <a:t>,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Shaking,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landslide,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spc="-25" dirty="0">
                <a:latin typeface="Verdana"/>
                <a:cs typeface="Verdana"/>
              </a:rPr>
              <a:t>and </a:t>
            </a:r>
            <a:r>
              <a:rPr sz="2200" dirty="0">
                <a:latin typeface="Verdana"/>
                <a:cs typeface="Verdana"/>
              </a:rPr>
              <a:t>liquefaction</a:t>
            </a:r>
            <a:r>
              <a:rPr sz="2200" spc="8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hazards</a:t>
            </a:r>
            <a:r>
              <a:rPr sz="2200" spc="90" dirty="0">
                <a:latin typeface="Verdana"/>
                <a:cs typeface="Verdana"/>
              </a:rPr>
              <a:t> </a:t>
            </a:r>
            <a:r>
              <a:rPr sz="2200" spc="-20" dirty="0">
                <a:latin typeface="Verdana"/>
                <a:cs typeface="Verdana"/>
              </a:rPr>
              <a:t>only </a:t>
            </a:r>
            <a:r>
              <a:rPr sz="2200" dirty="0">
                <a:latin typeface="Verdana"/>
                <a:cs typeface="Verdana"/>
              </a:rPr>
              <a:t>(without</a:t>
            </a:r>
            <a:r>
              <a:rPr sz="2200" spc="4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fire).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i="1" dirty="0">
                <a:latin typeface="Verdana"/>
                <a:cs typeface="Verdana"/>
              </a:rPr>
              <a:t>B</a:t>
            </a:r>
            <a:r>
              <a:rPr sz="2200" dirty="0">
                <a:latin typeface="Verdana"/>
                <a:cs typeface="Verdana"/>
              </a:rPr>
              <a:t>,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Shaking,</a:t>
            </a:r>
            <a:endParaRPr sz="22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2200" dirty="0">
                <a:latin typeface="Verdana"/>
                <a:cs typeface="Verdana"/>
              </a:rPr>
              <a:t>landslide,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liquefaction,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and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spc="-20" dirty="0">
                <a:latin typeface="Verdana"/>
                <a:cs typeface="Verdana"/>
              </a:rPr>
              <a:t>fire</a:t>
            </a:r>
            <a:endParaRPr sz="22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2200" spc="-10" dirty="0">
                <a:latin typeface="Verdana"/>
                <a:cs typeface="Verdana"/>
              </a:rPr>
              <a:t>hazards.</a:t>
            </a:r>
            <a:endParaRPr sz="22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718570" y="0"/>
            <a:ext cx="2338705" cy="1047115"/>
          </a:xfrm>
          <a:prstGeom prst="rect">
            <a:avLst/>
          </a:prstGeom>
          <a:solidFill>
            <a:srgbClr val="5A6F73"/>
          </a:solidFill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2300">
              <a:latin typeface="Times New Roman"/>
              <a:cs typeface="Times New Roman"/>
            </a:endParaRPr>
          </a:p>
          <a:p>
            <a:pPr marL="187325" marR="992505">
              <a:lnSpc>
                <a:spcPct val="101400"/>
              </a:lnSpc>
              <a:spcBef>
                <a:spcPts val="5"/>
              </a:spcBef>
            </a:pPr>
            <a:r>
              <a:rPr sz="2050" b="1" spc="-10" dirty="0">
                <a:solidFill>
                  <a:srgbClr val="FFFFFF"/>
                </a:solidFill>
                <a:latin typeface="SF Compact Display"/>
                <a:cs typeface="SF Compact Display"/>
              </a:rPr>
              <a:t>HayWired Scenario</a:t>
            </a:r>
            <a:endParaRPr sz="2050">
              <a:latin typeface="SF Compact Display"/>
              <a:cs typeface="SF Compact Display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34388" y="10407057"/>
            <a:ext cx="436245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dirty="0">
                <a:latin typeface="Verdana"/>
                <a:cs typeface="Verdana"/>
              </a:rPr>
              <a:t>HayWired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Scenario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Volume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3: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Chapter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V1,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Figure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spc="-50" dirty="0">
                <a:latin typeface="Verdana"/>
                <a:cs typeface="Verdana"/>
              </a:rPr>
              <a:t>4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831376" y="10407057"/>
            <a:ext cx="23876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spc="-25" dirty="0">
                <a:latin typeface="Verdana"/>
                <a:cs typeface="Verdana"/>
              </a:rPr>
              <a:t>13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102418" y="8544107"/>
            <a:ext cx="16203294" cy="10433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1200"/>
              </a:lnSpc>
              <a:spcBef>
                <a:spcPts val="95"/>
              </a:spcBef>
            </a:pPr>
            <a:r>
              <a:rPr sz="2200" b="1" dirty="0">
                <a:latin typeface="Verdana"/>
                <a:cs typeface="Verdana"/>
              </a:rPr>
              <a:t>Line</a:t>
            </a:r>
            <a:r>
              <a:rPr sz="2200" b="1" spc="6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graph</a:t>
            </a:r>
            <a:r>
              <a:rPr sz="2200" b="1" spc="6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showing</a:t>
            </a:r>
            <a:r>
              <a:rPr sz="2200" b="1" spc="6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population</a:t>
            </a:r>
            <a:r>
              <a:rPr sz="2200" b="1" spc="6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curves</a:t>
            </a:r>
            <a:r>
              <a:rPr sz="2200" b="1" spc="6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in</a:t>
            </a:r>
            <a:r>
              <a:rPr sz="2200" b="1" spc="6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the</a:t>
            </a:r>
            <a:r>
              <a:rPr sz="2200" b="1" spc="6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HayWired</a:t>
            </a:r>
            <a:r>
              <a:rPr sz="2200" b="1" spc="6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Earthquake</a:t>
            </a:r>
            <a:r>
              <a:rPr sz="2200" b="1" spc="6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Scenario</a:t>
            </a:r>
            <a:r>
              <a:rPr sz="2200" b="1" spc="12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for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Bay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Area,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relative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spc="-25" dirty="0">
                <a:latin typeface="Verdana"/>
                <a:cs typeface="Verdana"/>
              </a:rPr>
              <a:t>to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Association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of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Bay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Area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Governments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(ABAG)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regional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and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statewide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projections.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PBA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2040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is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ABAG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spc="-20" dirty="0">
                <a:latin typeface="Verdana"/>
                <a:cs typeface="Verdana"/>
              </a:rPr>
              <a:t>Plan </a:t>
            </a:r>
            <a:r>
              <a:rPr sz="2200" dirty="0">
                <a:latin typeface="Verdana"/>
                <a:cs typeface="Verdana"/>
              </a:rPr>
              <a:t>Bay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Area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2040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forecast.</a:t>
            </a:r>
            <a:endParaRPr sz="2200">
              <a:latin typeface="Verdana"/>
              <a:cs typeface="Verdana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7088" y="1790521"/>
            <a:ext cx="18009923" cy="656940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718570" y="0"/>
            <a:ext cx="2338705" cy="1047115"/>
          </a:xfrm>
          <a:prstGeom prst="rect">
            <a:avLst/>
          </a:prstGeom>
          <a:solidFill>
            <a:srgbClr val="5A6F73"/>
          </a:solidFill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2300">
              <a:latin typeface="Times New Roman"/>
              <a:cs typeface="Times New Roman"/>
            </a:endParaRPr>
          </a:p>
          <a:p>
            <a:pPr marL="187325" marR="992505">
              <a:lnSpc>
                <a:spcPct val="101400"/>
              </a:lnSpc>
              <a:spcBef>
                <a:spcPts val="5"/>
              </a:spcBef>
            </a:pPr>
            <a:r>
              <a:rPr sz="2050" b="1" spc="-10" dirty="0">
                <a:solidFill>
                  <a:srgbClr val="FFFFFF"/>
                </a:solidFill>
                <a:latin typeface="SF Compact Display"/>
                <a:cs typeface="SF Compact Display"/>
              </a:rPr>
              <a:t>HayWired Scenario</a:t>
            </a:r>
            <a:endParaRPr sz="2050">
              <a:latin typeface="SF Compact Display"/>
              <a:cs typeface="SF Compact Display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34388" y="10407057"/>
            <a:ext cx="425577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dirty="0">
                <a:latin typeface="Verdana"/>
                <a:cs typeface="Verdana"/>
              </a:rPr>
              <a:t>HayWired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Scenario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Volume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1: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Chapter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A,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Figure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spc="-50" dirty="0">
                <a:latin typeface="Verdana"/>
                <a:cs typeface="Verdana"/>
              </a:rPr>
              <a:t>4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937760" y="10407057"/>
            <a:ext cx="13208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spc="10" dirty="0">
                <a:latin typeface="Verdana"/>
                <a:cs typeface="Verdana"/>
              </a:rPr>
              <a:t>1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744813" y="6772433"/>
            <a:ext cx="8098155" cy="11563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000"/>
              </a:lnSpc>
              <a:spcBef>
                <a:spcPts val="95"/>
              </a:spcBef>
            </a:pPr>
            <a:r>
              <a:rPr sz="2450" b="1" dirty="0">
                <a:latin typeface="Verdana"/>
                <a:cs typeface="Verdana"/>
              </a:rPr>
              <a:t>U.S.</a:t>
            </a:r>
            <a:r>
              <a:rPr sz="2450" b="1" spc="-10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Geological</a:t>
            </a:r>
            <a:r>
              <a:rPr sz="2450" b="1" spc="-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Survey</a:t>
            </a:r>
            <a:r>
              <a:rPr sz="2450" b="1" spc="-10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ShakeMap</a:t>
            </a:r>
            <a:r>
              <a:rPr sz="2450" b="1" spc="-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of</a:t>
            </a:r>
            <a:r>
              <a:rPr sz="2450" b="1" spc="-5" dirty="0">
                <a:latin typeface="Verdana"/>
                <a:cs typeface="Verdana"/>
              </a:rPr>
              <a:t> </a:t>
            </a:r>
            <a:r>
              <a:rPr sz="2450" b="1" spc="-25" dirty="0">
                <a:latin typeface="Verdana"/>
                <a:cs typeface="Verdana"/>
              </a:rPr>
              <a:t>the </a:t>
            </a:r>
            <a:r>
              <a:rPr sz="2450" b="1" dirty="0">
                <a:latin typeface="Verdana"/>
                <a:cs typeface="Verdana"/>
              </a:rPr>
              <a:t>HayWired</a:t>
            </a:r>
            <a:r>
              <a:rPr sz="2450" b="1" spc="-30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Earthquake</a:t>
            </a:r>
            <a:r>
              <a:rPr sz="2450" b="1" spc="-30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Scenario’s</a:t>
            </a:r>
            <a:r>
              <a:rPr sz="2450" b="1" spc="-25" dirty="0">
                <a:latin typeface="Verdana"/>
                <a:cs typeface="Verdana"/>
              </a:rPr>
              <a:t> </a:t>
            </a:r>
            <a:r>
              <a:rPr sz="2450" b="1" spc="-10" dirty="0">
                <a:latin typeface="Verdana"/>
                <a:cs typeface="Verdana"/>
              </a:rPr>
              <a:t>hypothetical </a:t>
            </a:r>
            <a:r>
              <a:rPr sz="2450" b="1" dirty="0">
                <a:latin typeface="Verdana"/>
                <a:cs typeface="Verdana"/>
              </a:rPr>
              <a:t>magnitude</a:t>
            </a:r>
            <a:r>
              <a:rPr sz="2450" b="1" spc="-1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7.0</a:t>
            </a:r>
            <a:r>
              <a:rPr sz="2450" b="1" spc="-10" dirty="0">
                <a:latin typeface="Verdana"/>
                <a:cs typeface="Verdana"/>
              </a:rPr>
              <a:t> mainshock.</a:t>
            </a:r>
            <a:endParaRPr sz="2450">
              <a:latin typeface="Verdana"/>
              <a:cs typeface="Verdan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047088" y="1047088"/>
            <a:ext cx="18426430" cy="9219565"/>
            <a:chOff x="1047088" y="1047088"/>
            <a:chExt cx="18426430" cy="9219565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47088" y="1047088"/>
              <a:ext cx="9710422" cy="921919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346879" y="8240576"/>
              <a:ext cx="9126329" cy="183493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718570" y="0"/>
            <a:ext cx="2338705" cy="1047115"/>
          </a:xfrm>
          <a:prstGeom prst="rect">
            <a:avLst/>
          </a:prstGeom>
          <a:solidFill>
            <a:srgbClr val="5A6F73"/>
          </a:solidFill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2300">
              <a:latin typeface="Times New Roman"/>
              <a:cs typeface="Times New Roman"/>
            </a:endParaRPr>
          </a:p>
          <a:p>
            <a:pPr marL="187325" marR="992505">
              <a:lnSpc>
                <a:spcPct val="101400"/>
              </a:lnSpc>
              <a:spcBef>
                <a:spcPts val="5"/>
              </a:spcBef>
            </a:pPr>
            <a:r>
              <a:rPr sz="2050" b="1" spc="-10" dirty="0">
                <a:solidFill>
                  <a:srgbClr val="FFFFFF"/>
                </a:solidFill>
                <a:latin typeface="SF Compact Display"/>
                <a:cs typeface="SF Compact Display"/>
              </a:rPr>
              <a:t>HayWired Scenario</a:t>
            </a:r>
            <a:endParaRPr sz="2050">
              <a:latin typeface="SF Compact Display"/>
              <a:cs typeface="SF Compact Display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34388" y="10407057"/>
            <a:ext cx="4270375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dirty="0">
                <a:latin typeface="Verdana"/>
                <a:cs typeface="Verdana"/>
              </a:rPr>
              <a:t>HayWired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Scenario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Volume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1: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Chapter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G,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Figure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spc="-50" dirty="0">
                <a:latin typeface="Verdana"/>
                <a:cs typeface="Verdana"/>
              </a:rPr>
              <a:t>6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937760" y="10407057"/>
            <a:ext cx="13208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spc="10" dirty="0">
                <a:latin typeface="Verdana"/>
                <a:cs typeface="Verdana"/>
              </a:rPr>
              <a:t>2</a:t>
            </a:r>
            <a:endParaRPr sz="1300">
              <a:latin typeface="Verdana"/>
              <a:cs typeface="Verdana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38290" y="1193740"/>
            <a:ext cx="14618011" cy="8812097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5923987" y="6506333"/>
            <a:ext cx="2933700" cy="35750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000"/>
              </a:lnSpc>
              <a:spcBef>
                <a:spcPts val="95"/>
              </a:spcBef>
            </a:pPr>
            <a:r>
              <a:rPr sz="2450" b="1" dirty="0">
                <a:latin typeface="Verdana"/>
                <a:cs typeface="Verdana"/>
              </a:rPr>
              <a:t>Maps</a:t>
            </a:r>
            <a:r>
              <a:rPr sz="2450" b="1" spc="5" dirty="0">
                <a:latin typeface="Verdana"/>
                <a:cs typeface="Verdana"/>
              </a:rPr>
              <a:t> </a:t>
            </a:r>
            <a:r>
              <a:rPr sz="2450" b="1" spc="-10" dirty="0">
                <a:latin typeface="Verdana"/>
                <a:cs typeface="Verdana"/>
              </a:rPr>
              <a:t>showing </a:t>
            </a:r>
            <a:r>
              <a:rPr sz="2450" b="1" dirty="0">
                <a:latin typeface="Verdana"/>
                <a:cs typeface="Verdana"/>
              </a:rPr>
              <a:t>the </a:t>
            </a:r>
            <a:r>
              <a:rPr sz="2450" b="1" spc="-10" dirty="0">
                <a:latin typeface="Verdana"/>
                <a:cs typeface="Verdana"/>
              </a:rPr>
              <a:t>HayWired Earthquake Scenario aftershock </a:t>
            </a:r>
            <a:r>
              <a:rPr sz="2450" b="1" dirty="0">
                <a:latin typeface="Verdana"/>
                <a:cs typeface="Verdana"/>
              </a:rPr>
              <a:t>sequences</a:t>
            </a:r>
            <a:r>
              <a:rPr sz="2450" b="1" spc="-25" dirty="0">
                <a:latin typeface="Verdana"/>
                <a:cs typeface="Verdana"/>
              </a:rPr>
              <a:t> </a:t>
            </a:r>
            <a:r>
              <a:rPr sz="2450" spc="-10" dirty="0">
                <a:latin typeface="Verdana"/>
                <a:cs typeface="Verdana"/>
              </a:rPr>
              <a:t>within </a:t>
            </a:r>
            <a:r>
              <a:rPr sz="2450" dirty="0">
                <a:latin typeface="Verdana"/>
                <a:cs typeface="Verdana"/>
              </a:rPr>
              <a:t>different</a:t>
            </a:r>
            <a:r>
              <a:rPr sz="2450" spc="-45" dirty="0">
                <a:latin typeface="Verdana"/>
                <a:cs typeface="Verdana"/>
              </a:rPr>
              <a:t> </a:t>
            </a:r>
            <a:r>
              <a:rPr sz="2450" spc="-20" dirty="0">
                <a:latin typeface="Verdana"/>
                <a:cs typeface="Verdana"/>
              </a:rPr>
              <a:t>time </a:t>
            </a:r>
            <a:r>
              <a:rPr sz="2450" spc="-10" dirty="0">
                <a:latin typeface="Verdana"/>
                <a:cs typeface="Verdana"/>
              </a:rPr>
              <a:t>periods.</a:t>
            </a:r>
            <a:endParaRPr sz="24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1260"/>
              </a:spcBef>
            </a:pPr>
            <a:r>
              <a:rPr sz="2450" i="1" dirty="0">
                <a:latin typeface="Verdana"/>
                <a:cs typeface="Verdana"/>
              </a:rPr>
              <a:t>&lt;, less</a:t>
            </a:r>
            <a:r>
              <a:rPr sz="2450" i="1" spc="5" dirty="0">
                <a:latin typeface="Verdana"/>
                <a:cs typeface="Verdana"/>
              </a:rPr>
              <a:t> </a:t>
            </a:r>
            <a:r>
              <a:rPr sz="2450" i="1" spc="-20" dirty="0">
                <a:latin typeface="Verdana"/>
                <a:cs typeface="Verdana"/>
              </a:rPr>
              <a:t>than.</a:t>
            </a:r>
            <a:endParaRPr sz="24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718570" y="0"/>
            <a:ext cx="2338705" cy="1047115"/>
          </a:xfrm>
          <a:prstGeom prst="rect">
            <a:avLst/>
          </a:prstGeom>
          <a:solidFill>
            <a:srgbClr val="5A6F73"/>
          </a:solidFill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2300">
              <a:latin typeface="Times New Roman"/>
              <a:cs typeface="Times New Roman"/>
            </a:endParaRPr>
          </a:p>
          <a:p>
            <a:pPr marL="187325" marR="992505">
              <a:lnSpc>
                <a:spcPct val="101400"/>
              </a:lnSpc>
              <a:spcBef>
                <a:spcPts val="5"/>
              </a:spcBef>
            </a:pPr>
            <a:r>
              <a:rPr sz="2050" b="1" spc="-10" dirty="0">
                <a:solidFill>
                  <a:srgbClr val="FFFFFF"/>
                </a:solidFill>
                <a:latin typeface="SF Compact Display"/>
                <a:cs typeface="SF Compact Display"/>
              </a:rPr>
              <a:t>HayWired Scenario</a:t>
            </a:r>
            <a:endParaRPr sz="2050">
              <a:latin typeface="SF Compact Display"/>
              <a:cs typeface="SF Compact Display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34388" y="10407057"/>
            <a:ext cx="4803775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dirty="0">
                <a:latin typeface="Verdana"/>
                <a:cs typeface="Verdana"/>
              </a:rPr>
              <a:t>HayWired</a:t>
            </a:r>
            <a:r>
              <a:rPr sz="1300" spc="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Scenario</a:t>
            </a:r>
            <a:r>
              <a:rPr sz="1300" spc="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Volume</a:t>
            </a:r>
            <a:r>
              <a:rPr sz="1300" spc="1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2:</a:t>
            </a:r>
            <a:r>
              <a:rPr sz="1300" spc="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Chapter</a:t>
            </a:r>
            <a:r>
              <a:rPr sz="1300" spc="1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O,</a:t>
            </a:r>
            <a:r>
              <a:rPr sz="1300" spc="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Tables</a:t>
            </a:r>
            <a:r>
              <a:rPr sz="1300" spc="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6</a:t>
            </a:r>
            <a:r>
              <a:rPr sz="1300" spc="1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and</a:t>
            </a:r>
            <a:r>
              <a:rPr sz="1300" spc="5" dirty="0">
                <a:latin typeface="Verdana"/>
                <a:cs typeface="Verdana"/>
              </a:rPr>
              <a:t> </a:t>
            </a:r>
            <a:r>
              <a:rPr sz="1300" spc="-50" dirty="0">
                <a:latin typeface="Verdana"/>
                <a:cs typeface="Verdana"/>
              </a:rPr>
              <a:t>7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937760" y="10407057"/>
            <a:ext cx="13208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spc="10" dirty="0">
                <a:latin typeface="Verdana"/>
                <a:cs typeface="Verdana"/>
              </a:rPr>
              <a:t>3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34415" y="3201228"/>
            <a:ext cx="17552035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000"/>
              </a:lnSpc>
              <a:spcBef>
                <a:spcPts val="95"/>
              </a:spcBef>
            </a:pPr>
            <a:r>
              <a:rPr sz="2450" b="1" dirty="0">
                <a:latin typeface="Verdana"/>
                <a:cs typeface="Verdana"/>
              </a:rPr>
              <a:t>Estimated</a:t>
            </a:r>
            <a:r>
              <a:rPr sz="2450" b="1" spc="-20" dirty="0">
                <a:latin typeface="Verdana"/>
                <a:cs typeface="Verdana"/>
              </a:rPr>
              <a:t> </a:t>
            </a:r>
            <a:r>
              <a:rPr sz="2450" b="1" spc="-10" dirty="0">
                <a:latin typeface="Verdana"/>
                <a:cs typeface="Verdana"/>
              </a:rPr>
              <a:t>building-</a:t>
            </a:r>
            <a:r>
              <a:rPr sz="2450" b="1" dirty="0">
                <a:latin typeface="Verdana"/>
                <a:cs typeface="Verdana"/>
              </a:rPr>
              <a:t>restoration</a:t>
            </a:r>
            <a:r>
              <a:rPr sz="2450" b="1" spc="-10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delays</a:t>
            </a:r>
            <a:r>
              <a:rPr sz="2450" b="1" spc="-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due</a:t>
            </a:r>
            <a:r>
              <a:rPr sz="2450" b="1" spc="-10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to</a:t>
            </a:r>
            <a:r>
              <a:rPr sz="2450" b="1" spc="-10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utility</a:t>
            </a:r>
            <a:r>
              <a:rPr sz="2450" b="1" spc="-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disruption</a:t>
            </a:r>
            <a:r>
              <a:rPr sz="2450" b="1" spc="20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following</a:t>
            </a:r>
            <a:r>
              <a:rPr sz="2450" spc="-10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the</a:t>
            </a:r>
            <a:r>
              <a:rPr sz="2450" spc="-10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hypothetical</a:t>
            </a:r>
            <a:r>
              <a:rPr sz="2450" spc="-10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magnitude</a:t>
            </a:r>
            <a:r>
              <a:rPr sz="2450" spc="-5" dirty="0">
                <a:latin typeface="Verdana"/>
                <a:cs typeface="Verdana"/>
              </a:rPr>
              <a:t> </a:t>
            </a:r>
            <a:r>
              <a:rPr sz="2450" spc="-25" dirty="0">
                <a:latin typeface="Verdana"/>
                <a:cs typeface="Verdana"/>
              </a:rPr>
              <a:t>7.0 </a:t>
            </a:r>
            <a:r>
              <a:rPr sz="2450" dirty="0">
                <a:latin typeface="Verdana"/>
                <a:cs typeface="Verdana"/>
              </a:rPr>
              <a:t>mainshock</a:t>
            </a:r>
            <a:r>
              <a:rPr sz="2450" spc="-30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of</a:t>
            </a:r>
            <a:r>
              <a:rPr sz="2450" spc="-1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the</a:t>
            </a:r>
            <a:r>
              <a:rPr sz="2450" spc="-20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HayWired</a:t>
            </a:r>
            <a:r>
              <a:rPr sz="2450" spc="-1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Earthquake</a:t>
            </a:r>
            <a:r>
              <a:rPr sz="2450" spc="-10" dirty="0">
                <a:latin typeface="Verdana"/>
                <a:cs typeface="Verdana"/>
              </a:rPr>
              <a:t> Scenario.</a:t>
            </a:r>
            <a:endParaRPr sz="2450">
              <a:latin typeface="Verdana"/>
              <a:cs typeface="Verdana"/>
            </a:endParaRPr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1047087" y="4386196"/>
          <a:ext cx="18086705" cy="311276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583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455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764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455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37641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24840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2900">
                        <a:latin typeface="Times New Roman"/>
                        <a:cs typeface="Times New Roman"/>
                      </a:endParaRPr>
                    </a:p>
                    <a:p>
                      <a:pPr marL="6508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3000" b="1" spc="-10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Utility</a:t>
                      </a:r>
                      <a:endParaRPr sz="3000">
                        <a:latin typeface="SF Compact Display"/>
                        <a:cs typeface="SF Compact Display"/>
                      </a:endParaRPr>
                    </a:p>
                  </a:txBody>
                  <a:tcPr marL="0" marR="0" marT="3810" marB="0">
                    <a:lnL w="6350">
                      <a:solidFill>
                        <a:srgbClr val="D9D9D9"/>
                      </a:solidFill>
                      <a:prstDash val="solid"/>
                    </a:lnL>
                    <a:solidFill>
                      <a:srgbClr val="D48A2A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39"/>
                        </a:spcBef>
                      </a:pPr>
                      <a:r>
                        <a:rPr sz="3000" b="1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San</a:t>
                      </a:r>
                      <a:r>
                        <a:rPr sz="3000" b="1" spc="45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3000" b="1" spc="-10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Francisco</a:t>
                      </a:r>
                      <a:endParaRPr sz="3000">
                        <a:latin typeface="SF Compact Display"/>
                        <a:cs typeface="SF Compact Display"/>
                      </a:endParaRPr>
                    </a:p>
                  </a:txBody>
                  <a:tcPr marL="0" marR="0" marT="55879" marB="0">
                    <a:solidFill>
                      <a:srgbClr val="D48A2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39"/>
                        </a:spcBef>
                      </a:pPr>
                      <a:r>
                        <a:rPr sz="3000" b="1" spc="-10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Oakland</a:t>
                      </a:r>
                      <a:endParaRPr sz="3000">
                        <a:latin typeface="SF Compact Display"/>
                        <a:cs typeface="SF Compact Display"/>
                      </a:endParaRPr>
                    </a:p>
                  </a:txBody>
                  <a:tcPr marL="0" marR="0" marT="55879" marB="0">
                    <a:solidFill>
                      <a:srgbClr val="D48A2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484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810" marB="0">
                    <a:lnL w="6350">
                      <a:solidFill>
                        <a:srgbClr val="D9D9D9"/>
                      </a:solidFill>
                      <a:prstDash val="solid"/>
                    </a:lnL>
                    <a:solidFill>
                      <a:srgbClr val="D48A2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39"/>
                        </a:spcBef>
                      </a:pPr>
                      <a:r>
                        <a:rPr sz="3000" b="1" dirty="0">
                          <a:latin typeface="SF Compact Display"/>
                          <a:cs typeface="SF Compact Display"/>
                        </a:rPr>
                        <a:t>50%</a:t>
                      </a:r>
                      <a:r>
                        <a:rPr sz="3000" b="1" spc="55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3000" b="1" spc="-10" dirty="0">
                          <a:latin typeface="SF Compact Display"/>
                          <a:cs typeface="SF Compact Display"/>
                        </a:rPr>
                        <a:t>Restoration</a:t>
                      </a:r>
                      <a:endParaRPr sz="3000">
                        <a:latin typeface="SF Compact Display"/>
                        <a:cs typeface="SF Compact Display"/>
                      </a:endParaRPr>
                    </a:p>
                  </a:txBody>
                  <a:tcPr marL="0" marR="0" marT="55879" marB="0">
                    <a:lnB w="28575">
                      <a:solidFill>
                        <a:srgbClr val="D48A2A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39"/>
                        </a:spcBef>
                      </a:pPr>
                      <a:r>
                        <a:rPr sz="3000" b="1" spc="-10" dirty="0">
                          <a:latin typeface="SF Compact Display"/>
                          <a:cs typeface="SF Compact Display"/>
                        </a:rPr>
                        <a:t>Tail</a:t>
                      </a:r>
                      <a:r>
                        <a:rPr sz="3000" b="1" spc="-135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3000" b="1" spc="-10" dirty="0">
                          <a:latin typeface="SF Compact Display"/>
                          <a:cs typeface="SF Compact Display"/>
                        </a:rPr>
                        <a:t>restoration</a:t>
                      </a:r>
                      <a:endParaRPr sz="3000">
                        <a:latin typeface="SF Compact Display"/>
                        <a:cs typeface="SF Compact Display"/>
                      </a:endParaRPr>
                    </a:p>
                  </a:txBody>
                  <a:tcPr marL="0" marR="0" marT="55879" marB="0">
                    <a:lnB w="28575">
                      <a:solidFill>
                        <a:srgbClr val="D48A2A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39"/>
                        </a:spcBef>
                      </a:pPr>
                      <a:r>
                        <a:rPr sz="3000" b="1" dirty="0">
                          <a:latin typeface="SF Compact Display"/>
                          <a:cs typeface="SF Compact Display"/>
                        </a:rPr>
                        <a:t>50%</a:t>
                      </a:r>
                      <a:r>
                        <a:rPr sz="3000" b="1" spc="55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3000" b="1" spc="-10" dirty="0">
                          <a:latin typeface="SF Compact Display"/>
                          <a:cs typeface="SF Compact Display"/>
                        </a:rPr>
                        <a:t>Restoration</a:t>
                      </a:r>
                      <a:endParaRPr sz="3000">
                        <a:latin typeface="SF Compact Display"/>
                        <a:cs typeface="SF Compact Display"/>
                      </a:endParaRPr>
                    </a:p>
                  </a:txBody>
                  <a:tcPr marL="0" marR="0" marT="55879" marB="0">
                    <a:lnB w="28575">
                      <a:solidFill>
                        <a:srgbClr val="D48A2A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39"/>
                        </a:spcBef>
                      </a:pPr>
                      <a:r>
                        <a:rPr sz="3000" b="1" spc="-10" dirty="0">
                          <a:latin typeface="SF Compact Display"/>
                          <a:cs typeface="SF Compact Display"/>
                        </a:rPr>
                        <a:t>Tail</a:t>
                      </a:r>
                      <a:r>
                        <a:rPr sz="3000" b="1" spc="-135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3000" b="1" spc="-10" dirty="0">
                          <a:latin typeface="SF Compact Display"/>
                          <a:cs typeface="SF Compact Display"/>
                        </a:rPr>
                        <a:t>Restoration</a:t>
                      </a:r>
                      <a:endParaRPr sz="3000">
                        <a:latin typeface="SF Compact Display"/>
                        <a:cs typeface="SF Compact Display"/>
                      </a:endParaRPr>
                    </a:p>
                  </a:txBody>
                  <a:tcPr marL="0" marR="0" marT="55879" marB="0">
                    <a:lnB w="28575">
                      <a:solidFill>
                        <a:srgbClr val="D48A2A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434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2650" spc="-10" dirty="0">
                          <a:latin typeface="Verdana"/>
                          <a:cs typeface="Verdana"/>
                        </a:rPr>
                        <a:t>Water</a:t>
                      </a:r>
                      <a:endParaRPr sz="2650">
                        <a:latin typeface="Verdana"/>
                        <a:cs typeface="Verdana"/>
                      </a:endParaRPr>
                    </a:p>
                  </a:txBody>
                  <a:tcPr marL="0" marR="0" marT="35560" marB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B w="635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2650" dirty="0">
                          <a:latin typeface="Verdana"/>
                          <a:cs typeface="Verdana"/>
                        </a:rPr>
                        <a:t>3</a:t>
                      </a:r>
                      <a:r>
                        <a:rPr sz="2650" spc="-1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650" spc="-20" dirty="0">
                          <a:latin typeface="Verdana"/>
                          <a:cs typeface="Verdana"/>
                        </a:rPr>
                        <a:t>days</a:t>
                      </a:r>
                      <a:endParaRPr sz="2650">
                        <a:latin typeface="Verdana"/>
                        <a:cs typeface="Verdana"/>
                      </a:endParaRPr>
                    </a:p>
                  </a:txBody>
                  <a:tcPr marL="0" marR="0" marT="35560" marB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 w="28575">
                      <a:solidFill>
                        <a:srgbClr val="D48A2A"/>
                      </a:solidFill>
                      <a:prstDash val="solid"/>
                    </a:lnT>
                    <a:lnB w="635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2650" dirty="0">
                          <a:latin typeface="Verdana"/>
                          <a:cs typeface="Verdana"/>
                        </a:rPr>
                        <a:t>100</a:t>
                      </a:r>
                      <a:r>
                        <a:rPr sz="2650" spc="-1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650" dirty="0">
                          <a:latin typeface="Verdana"/>
                          <a:cs typeface="Verdana"/>
                        </a:rPr>
                        <a:t>percent</a:t>
                      </a:r>
                      <a:r>
                        <a:rPr sz="2650" spc="-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650" dirty="0">
                          <a:latin typeface="Verdana"/>
                          <a:cs typeface="Verdana"/>
                        </a:rPr>
                        <a:t>at</a:t>
                      </a:r>
                      <a:r>
                        <a:rPr sz="2650" spc="-1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650" dirty="0">
                          <a:latin typeface="Verdana"/>
                          <a:cs typeface="Verdana"/>
                        </a:rPr>
                        <a:t>7</a:t>
                      </a:r>
                      <a:r>
                        <a:rPr sz="2650" spc="-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650" spc="-20" dirty="0">
                          <a:latin typeface="Verdana"/>
                          <a:cs typeface="Verdana"/>
                        </a:rPr>
                        <a:t>days</a:t>
                      </a:r>
                      <a:endParaRPr sz="2650">
                        <a:latin typeface="Verdana"/>
                        <a:cs typeface="Verdana"/>
                      </a:endParaRPr>
                    </a:p>
                  </a:txBody>
                  <a:tcPr marL="0" marR="0" marT="35560" marB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 w="28575">
                      <a:solidFill>
                        <a:srgbClr val="D48A2A"/>
                      </a:solidFill>
                      <a:prstDash val="solid"/>
                    </a:lnT>
                    <a:lnB w="635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2650" dirty="0">
                          <a:latin typeface="Verdana"/>
                          <a:cs typeface="Verdana"/>
                        </a:rPr>
                        <a:t>30</a:t>
                      </a:r>
                      <a:r>
                        <a:rPr sz="2650" spc="-1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650" spc="-20" dirty="0">
                          <a:latin typeface="Verdana"/>
                          <a:cs typeface="Verdana"/>
                        </a:rPr>
                        <a:t>days</a:t>
                      </a:r>
                      <a:endParaRPr sz="2650">
                        <a:latin typeface="Verdana"/>
                        <a:cs typeface="Verdana"/>
                      </a:endParaRPr>
                    </a:p>
                  </a:txBody>
                  <a:tcPr marL="0" marR="0" marT="35560" marB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 w="28575">
                      <a:solidFill>
                        <a:srgbClr val="D48A2A"/>
                      </a:solidFill>
                      <a:prstDash val="solid"/>
                    </a:lnT>
                    <a:lnB w="635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2650" dirty="0">
                          <a:latin typeface="Verdana"/>
                          <a:cs typeface="Verdana"/>
                        </a:rPr>
                        <a:t>100</a:t>
                      </a:r>
                      <a:r>
                        <a:rPr sz="2650" spc="-1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650" dirty="0">
                          <a:latin typeface="Verdana"/>
                          <a:cs typeface="Verdana"/>
                        </a:rPr>
                        <a:t>percent</a:t>
                      </a:r>
                      <a:r>
                        <a:rPr sz="2650" spc="-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650" dirty="0">
                          <a:latin typeface="Verdana"/>
                          <a:cs typeface="Verdana"/>
                        </a:rPr>
                        <a:t>at</a:t>
                      </a:r>
                      <a:r>
                        <a:rPr sz="2650" spc="-1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650" dirty="0">
                          <a:latin typeface="Verdana"/>
                          <a:cs typeface="Verdana"/>
                        </a:rPr>
                        <a:t>90</a:t>
                      </a:r>
                      <a:r>
                        <a:rPr sz="2650" spc="-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650" spc="-20" dirty="0">
                          <a:latin typeface="Verdana"/>
                          <a:cs typeface="Verdana"/>
                        </a:rPr>
                        <a:t>days</a:t>
                      </a:r>
                      <a:endParaRPr sz="2650">
                        <a:latin typeface="Verdana"/>
                        <a:cs typeface="Verdana"/>
                      </a:endParaRPr>
                    </a:p>
                  </a:txBody>
                  <a:tcPr marL="0" marR="0" marT="35560" marB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 w="28575">
                      <a:solidFill>
                        <a:srgbClr val="D48A2A"/>
                      </a:solidFill>
                      <a:prstDash val="solid"/>
                    </a:lnT>
                    <a:lnB w="6350">
                      <a:solidFill>
                        <a:srgbClr val="D9D9D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29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2650" dirty="0">
                          <a:latin typeface="Verdana"/>
                          <a:cs typeface="Verdana"/>
                        </a:rPr>
                        <a:t>Natural</a:t>
                      </a:r>
                      <a:r>
                        <a:rPr sz="2650" spc="-6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650" spc="-25" dirty="0">
                          <a:latin typeface="Verdana"/>
                          <a:cs typeface="Verdana"/>
                        </a:rPr>
                        <a:t>gas</a:t>
                      </a:r>
                      <a:endParaRPr sz="2650">
                        <a:latin typeface="Verdana"/>
                        <a:cs typeface="Verdana"/>
                      </a:endParaRPr>
                    </a:p>
                  </a:txBody>
                  <a:tcPr marL="0" marR="0" marT="24130" marB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 w="6350">
                      <a:solidFill>
                        <a:srgbClr val="D9D9D9"/>
                      </a:solidFill>
                      <a:prstDash val="solid"/>
                    </a:lnT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2650" dirty="0">
                          <a:latin typeface="Verdana"/>
                          <a:cs typeface="Verdana"/>
                        </a:rPr>
                        <a:t>~9</a:t>
                      </a:r>
                      <a:r>
                        <a:rPr sz="2650" spc="-1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650" spc="-20" dirty="0">
                          <a:latin typeface="Verdana"/>
                          <a:cs typeface="Verdana"/>
                        </a:rPr>
                        <a:t>days</a:t>
                      </a:r>
                      <a:endParaRPr sz="2650">
                        <a:latin typeface="Verdana"/>
                        <a:cs typeface="Verdana"/>
                      </a:endParaRPr>
                    </a:p>
                  </a:txBody>
                  <a:tcPr marL="0" marR="0" marT="24130" marB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 w="6350">
                      <a:solidFill>
                        <a:srgbClr val="D9D9D9"/>
                      </a:solidFill>
                      <a:prstDash val="solid"/>
                    </a:lnT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2650" dirty="0">
                          <a:latin typeface="Verdana"/>
                          <a:cs typeface="Verdana"/>
                        </a:rPr>
                        <a:t>90</a:t>
                      </a:r>
                      <a:r>
                        <a:rPr sz="2650" spc="-1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650" dirty="0">
                          <a:latin typeface="Verdana"/>
                          <a:cs typeface="Verdana"/>
                        </a:rPr>
                        <a:t>percent</a:t>
                      </a:r>
                      <a:r>
                        <a:rPr sz="2650" spc="-1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650" dirty="0">
                          <a:latin typeface="Verdana"/>
                          <a:cs typeface="Verdana"/>
                        </a:rPr>
                        <a:t>at</a:t>
                      </a:r>
                      <a:r>
                        <a:rPr sz="2650" spc="-1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650" dirty="0">
                          <a:latin typeface="Verdana"/>
                          <a:cs typeface="Verdana"/>
                        </a:rPr>
                        <a:t>~33</a:t>
                      </a:r>
                      <a:r>
                        <a:rPr sz="2650" spc="-1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650" spc="-20" dirty="0">
                          <a:latin typeface="Verdana"/>
                          <a:cs typeface="Verdana"/>
                        </a:rPr>
                        <a:t>days</a:t>
                      </a:r>
                      <a:endParaRPr sz="2650">
                        <a:latin typeface="Verdana"/>
                        <a:cs typeface="Verdana"/>
                      </a:endParaRPr>
                    </a:p>
                  </a:txBody>
                  <a:tcPr marL="0" marR="0" marT="24130" marB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 w="6350">
                      <a:solidFill>
                        <a:srgbClr val="D9D9D9"/>
                      </a:solidFill>
                      <a:prstDash val="solid"/>
                    </a:lnT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2650" dirty="0">
                          <a:latin typeface="Verdana"/>
                          <a:cs typeface="Verdana"/>
                        </a:rPr>
                        <a:t>~10</a:t>
                      </a:r>
                      <a:r>
                        <a:rPr sz="2650" spc="-20" dirty="0">
                          <a:latin typeface="Verdana"/>
                          <a:cs typeface="Verdana"/>
                        </a:rPr>
                        <a:t> days</a:t>
                      </a:r>
                      <a:endParaRPr sz="2650">
                        <a:latin typeface="Verdana"/>
                        <a:cs typeface="Verdana"/>
                      </a:endParaRPr>
                    </a:p>
                  </a:txBody>
                  <a:tcPr marL="0" marR="0" marT="24130" marB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 w="6350">
                      <a:solidFill>
                        <a:srgbClr val="D9D9D9"/>
                      </a:solidFill>
                      <a:prstDash val="solid"/>
                    </a:lnT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2650" dirty="0">
                          <a:latin typeface="Verdana"/>
                          <a:cs typeface="Verdana"/>
                        </a:rPr>
                        <a:t>90</a:t>
                      </a:r>
                      <a:r>
                        <a:rPr sz="2650" spc="-1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650" dirty="0">
                          <a:latin typeface="Verdana"/>
                          <a:cs typeface="Verdana"/>
                        </a:rPr>
                        <a:t>percent</a:t>
                      </a:r>
                      <a:r>
                        <a:rPr sz="2650" spc="-1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650" dirty="0">
                          <a:latin typeface="Verdana"/>
                          <a:cs typeface="Verdana"/>
                        </a:rPr>
                        <a:t>at</a:t>
                      </a:r>
                      <a:r>
                        <a:rPr sz="2650" spc="-1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650" dirty="0">
                          <a:latin typeface="Verdana"/>
                          <a:cs typeface="Verdana"/>
                        </a:rPr>
                        <a:t>~36</a:t>
                      </a:r>
                      <a:r>
                        <a:rPr sz="2650" spc="-1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650" spc="-20" dirty="0">
                          <a:latin typeface="Verdana"/>
                          <a:cs typeface="Verdana"/>
                        </a:rPr>
                        <a:t>days</a:t>
                      </a:r>
                      <a:endParaRPr sz="2650">
                        <a:latin typeface="Verdana"/>
                        <a:cs typeface="Verdana"/>
                      </a:endParaRPr>
                    </a:p>
                  </a:txBody>
                  <a:tcPr marL="0" marR="0" marT="24130" marB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 w="6350">
                      <a:solidFill>
                        <a:srgbClr val="D9D9D9"/>
                      </a:solidFill>
                      <a:prstDash val="solid"/>
                    </a:lnT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29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2650" spc="-10" dirty="0">
                          <a:latin typeface="Verdana"/>
                          <a:cs typeface="Verdana"/>
                        </a:rPr>
                        <a:t>Electricity</a:t>
                      </a:r>
                      <a:endParaRPr sz="2650">
                        <a:latin typeface="Verdana"/>
                        <a:cs typeface="Verdana"/>
                      </a:endParaRPr>
                    </a:p>
                  </a:txBody>
                  <a:tcPr marL="0" marR="0" marT="24130" marB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2650" dirty="0">
                          <a:latin typeface="Verdana"/>
                          <a:cs typeface="Verdana"/>
                        </a:rPr>
                        <a:t>1 </a:t>
                      </a:r>
                      <a:r>
                        <a:rPr sz="2650" spc="-25" dirty="0">
                          <a:latin typeface="Verdana"/>
                          <a:cs typeface="Verdana"/>
                        </a:rPr>
                        <a:t>day</a:t>
                      </a:r>
                      <a:endParaRPr sz="2650">
                        <a:latin typeface="Verdana"/>
                        <a:cs typeface="Verdana"/>
                      </a:endParaRPr>
                    </a:p>
                  </a:txBody>
                  <a:tcPr marL="0" marR="0" marT="24130" marB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151765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2650" dirty="0">
                          <a:latin typeface="Verdana"/>
                          <a:cs typeface="Verdana"/>
                        </a:rPr>
                        <a:t>99.5</a:t>
                      </a:r>
                      <a:r>
                        <a:rPr sz="2650" spc="-1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650" dirty="0">
                          <a:latin typeface="Verdana"/>
                          <a:cs typeface="Verdana"/>
                        </a:rPr>
                        <a:t>percent</a:t>
                      </a:r>
                      <a:r>
                        <a:rPr sz="2650" spc="-1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650" dirty="0">
                          <a:latin typeface="Verdana"/>
                          <a:cs typeface="Verdana"/>
                        </a:rPr>
                        <a:t>at</a:t>
                      </a:r>
                      <a:r>
                        <a:rPr sz="2650" spc="-1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650" dirty="0">
                          <a:latin typeface="Verdana"/>
                          <a:cs typeface="Verdana"/>
                        </a:rPr>
                        <a:t>30</a:t>
                      </a:r>
                      <a:r>
                        <a:rPr sz="2650" spc="-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650" spc="-20" dirty="0">
                          <a:latin typeface="Verdana"/>
                          <a:cs typeface="Verdana"/>
                        </a:rPr>
                        <a:t>days</a:t>
                      </a:r>
                      <a:endParaRPr sz="2650">
                        <a:latin typeface="Verdana"/>
                        <a:cs typeface="Verdana"/>
                      </a:endParaRPr>
                    </a:p>
                  </a:txBody>
                  <a:tcPr marL="0" marR="0" marT="24130" marB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2650" dirty="0">
                          <a:latin typeface="Verdana"/>
                          <a:cs typeface="Verdana"/>
                        </a:rPr>
                        <a:t>2</a:t>
                      </a:r>
                      <a:r>
                        <a:rPr sz="2650" spc="-1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650" spc="-20" dirty="0">
                          <a:latin typeface="Verdana"/>
                          <a:cs typeface="Verdana"/>
                        </a:rPr>
                        <a:t>days</a:t>
                      </a:r>
                      <a:endParaRPr sz="2650">
                        <a:latin typeface="Verdana"/>
                        <a:cs typeface="Verdana"/>
                      </a:endParaRPr>
                    </a:p>
                  </a:txBody>
                  <a:tcPr marL="0" marR="0" marT="24130" marB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2650" dirty="0">
                          <a:latin typeface="Verdana"/>
                          <a:cs typeface="Verdana"/>
                        </a:rPr>
                        <a:t>96</a:t>
                      </a:r>
                      <a:r>
                        <a:rPr sz="2650" spc="-1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650" dirty="0">
                          <a:latin typeface="Verdana"/>
                          <a:cs typeface="Verdana"/>
                        </a:rPr>
                        <a:t>percent</a:t>
                      </a:r>
                      <a:r>
                        <a:rPr sz="2650" spc="-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650" dirty="0">
                          <a:latin typeface="Verdana"/>
                          <a:cs typeface="Verdana"/>
                        </a:rPr>
                        <a:t>at</a:t>
                      </a:r>
                      <a:r>
                        <a:rPr sz="2650" spc="-1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650" dirty="0">
                          <a:latin typeface="Verdana"/>
                          <a:cs typeface="Verdana"/>
                        </a:rPr>
                        <a:t>30</a:t>
                      </a:r>
                      <a:r>
                        <a:rPr sz="2650" spc="-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650" spc="-20" dirty="0">
                          <a:latin typeface="Verdana"/>
                          <a:cs typeface="Verdana"/>
                        </a:rPr>
                        <a:t>days</a:t>
                      </a:r>
                      <a:endParaRPr sz="2650">
                        <a:latin typeface="Verdana"/>
                        <a:cs typeface="Verdana"/>
                      </a:endParaRPr>
                    </a:p>
                  </a:txBody>
                  <a:tcPr marL="0" marR="0" marT="24130" marB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29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2650" spc="-10" dirty="0">
                          <a:latin typeface="Verdana"/>
                          <a:cs typeface="Verdana"/>
                        </a:rPr>
                        <a:t>Voice/data</a:t>
                      </a:r>
                      <a:endParaRPr sz="2650">
                        <a:latin typeface="Verdana"/>
                        <a:cs typeface="Verdana"/>
                      </a:endParaRPr>
                    </a:p>
                  </a:txBody>
                  <a:tcPr marL="0" marR="0" marT="24130" marB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B w="28575">
                      <a:solidFill>
                        <a:srgbClr val="D48A2A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2650" dirty="0">
                          <a:latin typeface="Verdana"/>
                          <a:cs typeface="Verdana"/>
                        </a:rPr>
                        <a:t>5</a:t>
                      </a:r>
                      <a:r>
                        <a:rPr sz="2650" spc="-1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650" spc="-20" dirty="0">
                          <a:latin typeface="Verdana"/>
                          <a:cs typeface="Verdana"/>
                        </a:rPr>
                        <a:t>days</a:t>
                      </a:r>
                      <a:endParaRPr sz="2650">
                        <a:latin typeface="Verdana"/>
                        <a:cs typeface="Verdana"/>
                      </a:endParaRPr>
                    </a:p>
                  </a:txBody>
                  <a:tcPr marL="0" marR="0" marT="24130" marB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B w="28575">
                      <a:solidFill>
                        <a:srgbClr val="D48A2A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2650" dirty="0">
                          <a:latin typeface="Verdana"/>
                          <a:cs typeface="Verdana"/>
                        </a:rPr>
                        <a:t>100</a:t>
                      </a:r>
                      <a:r>
                        <a:rPr sz="2650" spc="-1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650" dirty="0">
                          <a:latin typeface="Verdana"/>
                          <a:cs typeface="Verdana"/>
                        </a:rPr>
                        <a:t>percent</a:t>
                      </a:r>
                      <a:r>
                        <a:rPr sz="2650" spc="-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650" dirty="0">
                          <a:latin typeface="Verdana"/>
                          <a:cs typeface="Verdana"/>
                        </a:rPr>
                        <a:t>at</a:t>
                      </a:r>
                      <a:r>
                        <a:rPr sz="2650" spc="-1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650" dirty="0">
                          <a:latin typeface="Verdana"/>
                          <a:cs typeface="Verdana"/>
                        </a:rPr>
                        <a:t>7</a:t>
                      </a:r>
                      <a:r>
                        <a:rPr sz="2650" spc="-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650" spc="-20" dirty="0">
                          <a:latin typeface="Verdana"/>
                          <a:cs typeface="Verdana"/>
                        </a:rPr>
                        <a:t>days</a:t>
                      </a:r>
                      <a:endParaRPr sz="2650">
                        <a:latin typeface="Verdana"/>
                        <a:cs typeface="Verdana"/>
                      </a:endParaRPr>
                    </a:p>
                  </a:txBody>
                  <a:tcPr marL="0" marR="0" marT="24130" marB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B w="28575">
                      <a:solidFill>
                        <a:srgbClr val="D48A2A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2650" dirty="0">
                          <a:latin typeface="Verdana"/>
                          <a:cs typeface="Verdana"/>
                        </a:rPr>
                        <a:t>7</a:t>
                      </a:r>
                      <a:r>
                        <a:rPr sz="2650" spc="-1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650" spc="-20" dirty="0">
                          <a:latin typeface="Verdana"/>
                          <a:cs typeface="Verdana"/>
                        </a:rPr>
                        <a:t>days</a:t>
                      </a:r>
                      <a:endParaRPr sz="2650">
                        <a:latin typeface="Verdana"/>
                        <a:cs typeface="Verdana"/>
                      </a:endParaRPr>
                    </a:p>
                  </a:txBody>
                  <a:tcPr marL="0" marR="0" marT="24130" marB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B w="28575">
                      <a:solidFill>
                        <a:srgbClr val="D48A2A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2650" dirty="0">
                          <a:latin typeface="Verdana"/>
                          <a:cs typeface="Verdana"/>
                        </a:rPr>
                        <a:t>100</a:t>
                      </a:r>
                      <a:r>
                        <a:rPr sz="2650" spc="-1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650" dirty="0">
                          <a:latin typeface="Verdana"/>
                          <a:cs typeface="Verdana"/>
                        </a:rPr>
                        <a:t>percent</a:t>
                      </a:r>
                      <a:r>
                        <a:rPr sz="2650" spc="-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650" dirty="0">
                          <a:latin typeface="Verdana"/>
                          <a:cs typeface="Verdana"/>
                        </a:rPr>
                        <a:t>at</a:t>
                      </a:r>
                      <a:r>
                        <a:rPr sz="2650" spc="-1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650" dirty="0">
                          <a:latin typeface="Verdana"/>
                          <a:cs typeface="Verdana"/>
                        </a:rPr>
                        <a:t>30</a:t>
                      </a:r>
                      <a:r>
                        <a:rPr sz="2650" spc="-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650" spc="-20" dirty="0">
                          <a:latin typeface="Verdana"/>
                          <a:cs typeface="Verdana"/>
                        </a:rPr>
                        <a:t>days</a:t>
                      </a:r>
                      <a:endParaRPr sz="2650">
                        <a:latin typeface="Verdana"/>
                        <a:cs typeface="Verdana"/>
                      </a:endParaRPr>
                    </a:p>
                  </a:txBody>
                  <a:tcPr marL="0" marR="0" marT="24130" marB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B w="28575">
                      <a:solidFill>
                        <a:srgbClr val="D48A2A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718570" y="0"/>
            <a:ext cx="2338705" cy="1047115"/>
          </a:xfrm>
          <a:prstGeom prst="rect">
            <a:avLst/>
          </a:prstGeom>
          <a:solidFill>
            <a:srgbClr val="5A6F73"/>
          </a:solidFill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2300">
              <a:latin typeface="Times New Roman"/>
              <a:cs typeface="Times New Roman"/>
            </a:endParaRPr>
          </a:p>
          <a:p>
            <a:pPr marL="187325" marR="992505">
              <a:lnSpc>
                <a:spcPct val="101400"/>
              </a:lnSpc>
              <a:spcBef>
                <a:spcPts val="5"/>
              </a:spcBef>
            </a:pPr>
            <a:r>
              <a:rPr sz="2050" b="1" spc="-10" dirty="0">
                <a:solidFill>
                  <a:srgbClr val="FFFFFF"/>
                </a:solidFill>
                <a:latin typeface="SF Compact Display"/>
                <a:cs typeface="SF Compact Display"/>
              </a:rPr>
              <a:t>HayWired Scenario</a:t>
            </a:r>
            <a:endParaRPr sz="2050">
              <a:latin typeface="SF Compact Display"/>
              <a:cs typeface="SF Compact Display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7088" y="1476194"/>
            <a:ext cx="13915201" cy="835616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034388" y="10407057"/>
            <a:ext cx="432689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dirty="0">
                <a:latin typeface="Verdana"/>
                <a:cs typeface="Verdana"/>
              </a:rPr>
              <a:t>HayWired</a:t>
            </a:r>
            <a:r>
              <a:rPr sz="1300" spc="1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Scenario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Volume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3: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Chapter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spc="-65" dirty="0">
                <a:latin typeface="Verdana"/>
                <a:cs typeface="Verdana"/>
              </a:rPr>
              <a:t>T,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Figure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spc="-25" dirty="0">
                <a:latin typeface="Verdana"/>
                <a:cs typeface="Verdana"/>
              </a:rPr>
              <a:t>17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8937760" y="10407057"/>
            <a:ext cx="13208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spc="10" dirty="0">
                <a:latin typeface="Verdana"/>
                <a:cs typeface="Verdana"/>
              </a:rPr>
              <a:t>4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5403061" y="7159856"/>
            <a:ext cx="3618229" cy="20612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200"/>
              </a:lnSpc>
              <a:spcBef>
                <a:spcPts val="95"/>
              </a:spcBef>
            </a:pPr>
            <a:r>
              <a:rPr sz="2200" b="1" dirty="0">
                <a:latin typeface="Verdana"/>
                <a:cs typeface="Verdana"/>
              </a:rPr>
              <a:t>Line</a:t>
            </a:r>
            <a:r>
              <a:rPr sz="2200" b="1" spc="4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graph</a:t>
            </a:r>
            <a:r>
              <a:rPr sz="2200" b="1" spc="50" dirty="0">
                <a:latin typeface="Verdana"/>
                <a:cs typeface="Verdana"/>
              </a:rPr>
              <a:t> </a:t>
            </a:r>
            <a:r>
              <a:rPr sz="2200" b="1" spc="-10" dirty="0">
                <a:latin typeface="Verdana"/>
                <a:cs typeface="Verdana"/>
              </a:rPr>
              <a:t>showing </a:t>
            </a:r>
            <a:r>
              <a:rPr sz="2200" b="1" dirty="0">
                <a:latin typeface="Verdana"/>
                <a:cs typeface="Verdana"/>
              </a:rPr>
              <a:t>the</a:t>
            </a:r>
            <a:r>
              <a:rPr sz="2200" b="1" spc="6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water</a:t>
            </a:r>
            <a:r>
              <a:rPr sz="2200" b="1" spc="60" dirty="0">
                <a:latin typeface="Verdana"/>
                <a:cs typeface="Verdana"/>
              </a:rPr>
              <a:t> </a:t>
            </a:r>
            <a:r>
              <a:rPr sz="2200" b="1" spc="-10" dirty="0">
                <a:latin typeface="Verdana"/>
                <a:cs typeface="Verdana"/>
              </a:rPr>
              <a:t>distribution </a:t>
            </a:r>
            <a:r>
              <a:rPr sz="2200" b="1" dirty="0">
                <a:latin typeface="Verdana"/>
                <a:cs typeface="Verdana"/>
              </a:rPr>
              <a:t>restoration</a:t>
            </a:r>
            <a:r>
              <a:rPr sz="2200" b="1" spc="7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curve</a:t>
            </a:r>
            <a:r>
              <a:rPr sz="2200" b="1" spc="80" dirty="0">
                <a:latin typeface="Verdana"/>
                <a:cs typeface="Verdana"/>
              </a:rPr>
              <a:t> </a:t>
            </a:r>
            <a:r>
              <a:rPr sz="2200" b="1" spc="-25" dirty="0">
                <a:latin typeface="Verdana"/>
                <a:cs typeface="Verdana"/>
              </a:rPr>
              <a:t>by </a:t>
            </a:r>
            <a:r>
              <a:rPr sz="2200" b="1" dirty="0">
                <a:latin typeface="Verdana"/>
                <a:cs typeface="Verdana"/>
              </a:rPr>
              <a:t>county</a:t>
            </a:r>
            <a:r>
              <a:rPr sz="2200" b="1" spc="4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for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HayWired </a:t>
            </a:r>
            <a:r>
              <a:rPr sz="2200" dirty="0">
                <a:latin typeface="Verdana"/>
                <a:cs typeface="Verdana"/>
              </a:rPr>
              <a:t>Earthquake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Scenario mainshock.</a:t>
            </a:r>
            <a:endParaRPr sz="22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718570" y="0"/>
            <a:ext cx="2338705" cy="1047115"/>
          </a:xfrm>
          <a:prstGeom prst="rect">
            <a:avLst/>
          </a:prstGeom>
          <a:solidFill>
            <a:srgbClr val="5A6F73"/>
          </a:solidFill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2300">
              <a:latin typeface="Times New Roman"/>
              <a:cs typeface="Times New Roman"/>
            </a:endParaRPr>
          </a:p>
          <a:p>
            <a:pPr marL="187325" marR="992505">
              <a:lnSpc>
                <a:spcPct val="101400"/>
              </a:lnSpc>
              <a:spcBef>
                <a:spcPts val="5"/>
              </a:spcBef>
            </a:pPr>
            <a:r>
              <a:rPr sz="2050" b="1" spc="-10" dirty="0">
                <a:solidFill>
                  <a:srgbClr val="FFFFFF"/>
                </a:solidFill>
                <a:latin typeface="SF Compact Display"/>
                <a:cs typeface="SF Compact Display"/>
              </a:rPr>
              <a:t>HayWired Scenario</a:t>
            </a:r>
            <a:endParaRPr sz="2050">
              <a:latin typeface="SF Compact Display"/>
              <a:cs typeface="SF Compact Display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34388" y="10407057"/>
            <a:ext cx="5285105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dirty="0">
                <a:latin typeface="Verdana"/>
                <a:cs typeface="Verdana"/>
              </a:rPr>
              <a:t>HayWired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Scenario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Volume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3: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Chapter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spc="-65" dirty="0">
                <a:latin typeface="Verdana"/>
                <a:cs typeface="Verdana"/>
              </a:rPr>
              <a:t>T,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Appendix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5,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Figure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spc="-50" dirty="0">
                <a:latin typeface="Verdana"/>
                <a:cs typeface="Verdana"/>
              </a:rPr>
              <a:t>4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937760" y="10407057"/>
            <a:ext cx="13208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spc="10" dirty="0">
                <a:latin typeface="Verdana"/>
                <a:cs typeface="Verdana"/>
              </a:rPr>
              <a:t>5</a:t>
            </a:r>
            <a:endParaRPr sz="1300">
              <a:latin typeface="Verdana"/>
              <a:cs typeface="Verdana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7088" y="1047088"/>
            <a:ext cx="13764939" cy="9214379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0311593" y="5786076"/>
            <a:ext cx="8401050" cy="13830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200"/>
              </a:lnSpc>
              <a:spcBef>
                <a:spcPts val="95"/>
              </a:spcBef>
            </a:pPr>
            <a:r>
              <a:rPr sz="2200" b="1" dirty="0">
                <a:latin typeface="Verdana"/>
                <a:cs typeface="Verdana"/>
              </a:rPr>
              <a:t>Map</a:t>
            </a:r>
            <a:r>
              <a:rPr sz="2200" b="1" spc="7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showing</a:t>
            </a:r>
            <a:r>
              <a:rPr sz="2200" b="1" spc="7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repair</a:t>
            </a:r>
            <a:r>
              <a:rPr sz="2200" b="1" spc="6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times</a:t>
            </a:r>
            <a:r>
              <a:rPr sz="2200" b="1" spc="7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for</a:t>
            </a:r>
            <a:r>
              <a:rPr sz="2200" b="1" spc="6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highway</a:t>
            </a:r>
            <a:r>
              <a:rPr sz="2200" b="1" spc="6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bridges</a:t>
            </a:r>
            <a:r>
              <a:rPr sz="2200" b="1" spc="90" dirty="0">
                <a:latin typeface="Verdana"/>
                <a:cs typeface="Verdana"/>
              </a:rPr>
              <a:t> </a:t>
            </a:r>
            <a:r>
              <a:rPr sz="2200" spc="-25" dirty="0">
                <a:latin typeface="Verdana"/>
                <a:cs typeface="Verdana"/>
              </a:rPr>
              <a:t>as </a:t>
            </a:r>
            <a:r>
              <a:rPr sz="2200" dirty="0">
                <a:latin typeface="Verdana"/>
                <a:cs typeface="Verdana"/>
              </a:rPr>
              <a:t>determined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by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California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Department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of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Transportation </a:t>
            </a:r>
            <a:r>
              <a:rPr sz="2200" dirty="0">
                <a:latin typeface="Verdana"/>
                <a:cs typeface="Verdana"/>
              </a:rPr>
              <a:t>relative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to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multi-hazard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exposure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in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HayWired </a:t>
            </a:r>
            <a:r>
              <a:rPr sz="2200" dirty="0">
                <a:latin typeface="Verdana"/>
                <a:cs typeface="Verdana"/>
              </a:rPr>
              <a:t>Earthquake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Scenario.</a:t>
            </a:r>
            <a:endParaRPr sz="22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718570" y="0"/>
            <a:ext cx="2338705" cy="1047115"/>
          </a:xfrm>
          <a:prstGeom prst="rect">
            <a:avLst/>
          </a:prstGeom>
          <a:solidFill>
            <a:srgbClr val="5A6F73"/>
          </a:solidFill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2300">
              <a:latin typeface="Times New Roman"/>
              <a:cs typeface="Times New Roman"/>
            </a:endParaRPr>
          </a:p>
          <a:p>
            <a:pPr marL="187325" marR="992505">
              <a:lnSpc>
                <a:spcPct val="101400"/>
              </a:lnSpc>
              <a:spcBef>
                <a:spcPts val="5"/>
              </a:spcBef>
            </a:pPr>
            <a:r>
              <a:rPr sz="2050" b="1" spc="-10" dirty="0">
                <a:solidFill>
                  <a:srgbClr val="FFFFFF"/>
                </a:solidFill>
                <a:latin typeface="SF Compact Display"/>
                <a:cs typeface="SF Compact Display"/>
              </a:rPr>
              <a:t>HayWired Scenario</a:t>
            </a:r>
            <a:endParaRPr sz="2050">
              <a:latin typeface="SF Compact Display"/>
              <a:cs typeface="SF Compact Display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34388" y="10407057"/>
            <a:ext cx="428625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dirty="0">
                <a:latin typeface="Verdana"/>
                <a:cs typeface="Verdana"/>
              </a:rPr>
              <a:t>HayWired</a:t>
            </a:r>
            <a:r>
              <a:rPr sz="1300" spc="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Scenario</a:t>
            </a:r>
            <a:r>
              <a:rPr sz="1300" spc="1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Volume</a:t>
            </a:r>
            <a:r>
              <a:rPr sz="1300" spc="1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3:</a:t>
            </a:r>
            <a:r>
              <a:rPr sz="1300" spc="1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Chapter</a:t>
            </a:r>
            <a:r>
              <a:rPr sz="1300" spc="1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U,</a:t>
            </a:r>
            <a:r>
              <a:rPr sz="1300" spc="10" dirty="0">
                <a:latin typeface="Verdana"/>
                <a:cs typeface="Verdana"/>
              </a:rPr>
              <a:t> </a:t>
            </a:r>
            <a:r>
              <a:rPr sz="1300" spc="-10" dirty="0">
                <a:latin typeface="Verdana"/>
                <a:cs typeface="Verdana"/>
              </a:rPr>
              <a:t>Table</a:t>
            </a:r>
            <a:r>
              <a:rPr sz="1300" spc="10" dirty="0">
                <a:latin typeface="Verdana"/>
                <a:cs typeface="Verdana"/>
              </a:rPr>
              <a:t> </a:t>
            </a:r>
            <a:r>
              <a:rPr sz="1300" spc="-25" dirty="0">
                <a:latin typeface="Verdana"/>
                <a:cs typeface="Verdana"/>
              </a:rPr>
              <a:t>A1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937760" y="10407057"/>
            <a:ext cx="13208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spc="10" dirty="0">
                <a:latin typeface="Verdana"/>
                <a:cs typeface="Verdana"/>
              </a:rPr>
              <a:t>6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273906" y="9256278"/>
            <a:ext cx="13018135" cy="8324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800"/>
              </a:lnSpc>
              <a:spcBef>
                <a:spcPts val="95"/>
              </a:spcBef>
            </a:pPr>
            <a:r>
              <a:rPr sz="1750" dirty="0">
                <a:latin typeface="Verdana"/>
                <a:cs typeface="Verdana"/>
              </a:rPr>
              <a:t>[Codes</a:t>
            </a:r>
            <a:r>
              <a:rPr sz="1750" spc="-15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in</a:t>
            </a:r>
            <a:r>
              <a:rPr sz="1750" spc="-15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parentheses</a:t>
            </a:r>
            <a:r>
              <a:rPr sz="1750" spc="-15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are</a:t>
            </a:r>
            <a:r>
              <a:rPr sz="1750" spc="-15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Hazus</a:t>
            </a:r>
            <a:r>
              <a:rPr sz="1750" spc="-15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occupancy</a:t>
            </a:r>
            <a:r>
              <a:rPr sz="1750" spc="-10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classes.</a:t>
            </a:r>
            <a:r>
              <a:rPr sz="1750" spc="-15" dirty="0">
                <a:latin typeface="Verdana"/>
                <a:cs typeface="Verdana"/>
              </a:rPr>
              <a:t> </a:t>
            </a:r>
            <a:r>
              <a:rPr sz="1750" spc="-10" dirty="0">
                <a:latin typeface="Verdana"/>
                <a:cs typeface="Verdana"/>
              </a:rPr>
              <a:t>Single-</a:t>
            </a:r>
            <a:r>
              <a:rPr sz="1750" dirty="0">
                <a:latin typeface="Verdana"/>
                <a:cs typeface="Verdana"/>
              </a:rPr>
              <a:t>family</a:t>
            </a:r>
            <a:r>
              <a:rPr sz="1750" spc="-15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and</a:t>
            </a:r>
            <a:r>
              <a:rPr sz="1750" spc="-15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duplex</a:t>
            </a:r>
            <a:r>
              <a:rPr sz="1750" spc="-15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dwellings</a:t>
            </a:r>
            <a:r>
              <a:rPr sz="1750" spc="-15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are</a:t>
            </a:r>
            <a:r>
              <a:rPr sz="1750" spc="-10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listed</a:t>
            </a:r>
            <a:r>
              <a:rPr sz="1750" spc="-20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separately</a:t>
            </a:r>
            <a:r>
              <a:rPr sz="1750" spc="-10" dirty="0">
                <a:latin typeface="Verdana"/>
                <a:cs typeface="Verdana"/>
              </a:rPr>
              <a:t> since </a:t>
            </a:r>
            <a:r>
              <a:rPr sz="1750" dirty="0">
                <a:latin typeface="Verdana"/>
                <a:cs typeface="Verdana"/>
              </a:rPr>
              <a:t>Hazus</a:t>
            </a:r>
            <a:r>
              <a:rPr sz="1750" spc="-15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assigns</a:t>
            </a:r>
            <a:r>
              <a:rPr sz="1750" spc="-10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the</a:t>
            </a:r>
            <a:r>
              <a:rPr sz="1750" spc="-15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same</a:t>
            </a:r>
            <a:r>
              <a:rPr sz="1750" spc="-10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repair</a:t>
            </a:r>
            <a:r>
              <a:rPr sz="1750" spc="-5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cost</a:t>
            </a:r>
            <a:r>
              <a:rPr sz="1750" spc="-10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ratios</a:t>
            </a:r>
            <a:r>
              <a:rPr sz="1750" spc="-10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and</a:t>
            </a:r>
            <a:r>
              <a:rPr sz="1750" spc="-10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recovery</a:t>
            </a:r>
            <a:r>
              <a:rPr sz="1750" spc="-10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times</a:t>
            </a:r>
            <a:r>
              <a:rPr sz="1750" spc="-5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to</a:t>
            </a:r>
            <a:r>
              <a:rPr sz="1750" spc="-10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duplexes</a:t>
            </a:r>
            <a:r>
              <a:rPr sz="1750" spc="-10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as</a:t>
            </a:r>
            <a:r>
              <a:rPr sz="1750" spc="-10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it</a:t>
            </a:r>
            <a:r>
              <a:rPr sz="1750" spc="-10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does</a:t>
            </a:r>
            <a:r>
              <a:rPr sz="1750" spc="-10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to</a:t>
            </a:r>
            <a:r>
              <a:rPr sz="1750" spc="-10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other</a:t>
            </a:r>
            <a:r>
              <a:rPr sz="1750" spc="-15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multifamily</a:t>
            </a:r>
            <a:r>
              <a:rPr sz="1750" spc="-10" dirty="0">
                <a:latin typeface="Verdana"/>
                <a:cs typeface="Verdana"/>
              </a:rPr>
              <a:t> dwellings. </a:t>
            </a:r>
            <a:r>
              <a:rPr sz="1750" dirty="0">
                <a:latin typeface="Verdana"/>
                <a:cs typeface="Verdana"/>
              </a:rPr>
              <a:t>Data</a:t>
            </a:r>
            <a:r>
              <a:rPr sz="1750" spc="-20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from</a:t>
            </a:r>
            <a:r>
              <a:rPr sz="1750" spc="-20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Federal</a:t>
            </a:r>
            <a:r>
              <a:rPr sz="1750" spc="-15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Emergency</a:t>
            </a:r>
            <a:r>
              <a:rPr sz="1750" spc="-20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Management</a:t>
            </a:r>
            <a:r>
              <a:rPr sz="1750" spc="-20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Agency</a:t>
            </a:r>
            <a:r>
              <a:rPr sz="1750" spc="-15" dirty="0">
                <a:latin typeface="Verdana"/>
                <a:cs typeface="Verdana"/>
              </a:rPr>
              <a:t> </a:t>
            </a:r>
            <a:r>
              <a:rPr sz="1750" spc="-10" dirty="0">
                <a:latin typeface="Verdana"/>
                <a:cs typeface="Verdana"/>
              </a:rPr>
              <a:t>(2012)]</a:t>
            </a:r>
            <a:endParaRPr sz="1750">
              <a:latin typeface="Verdana"/>
              <a:cs typeface="Verdana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b="1" dirty="0">
                <a:latin typeface="Verdana"/>
                <a:cs typeface="Verdana"/>
              </a:rPr>
              <a:t>Estimated</a:t>
            </a:r>
            <a:r>
              <a:rPr b="1" spc="-135" dirty="0">
                <a:latin typeface="Verdana"/>
                <a:cs typeface="Verdana"/>
              </a:rPr>
              <a:t> </a:t>
            </a:r>
            <a:r>
              <a:rPr b="1" spc="-25" dirty="0">
                <a:latin typeface="Verdana"/>
                <a:cs typeface="Verdana"/>
              </a:rPr>
              <a:t>building-</a:t>
            </a:r>
            <a:r>
              <a:rPr b="1" dirty="0">
                <a:latin typeface="Verdana"/>
                <a:cs typeface="Verdana"/>
              </a:rPr>
              <a:t>restoration</a:t>
            </a:r>
            <a:r>
              <a:rPr b="1" spc="-135" dirty="0">
                <a:latin typeface="Verdana"/>
                <a:cs typeface="Verdana"/>
              </a:rPr>
              <a:t> </a:t>
            </a:r>
            <a:r>
              <a:rPr b="1" dirty="0">
                <a:latin typeface="Verdana"/>
                <a:cs typeface="Verdana"/>
              </a:rPr>
              <a:t>delays</a:t>
            </a:r>
            <a:r>
              <a:rPr b="1" spc="-125" dirty="0">
                <a:latin typeface="Verdana"/>
                <a:cs typeface="Verdana"/>
              </a:rPr>
              <a:t> </a:t>
            </a:r>
            <a:r>
              <a:rPr dirty="0"/>
              <a:t>following</a:t>
            </a:r>
            <a:r>
              <a:rPr spc="-130" dirty="0"/>
              <a:t> </a:t>
            </a:r>
            <a:r>
              <a:rPr dirty="0"/>
              <a:t>the</a:t>
            </a:r>
            <a:r>
              <a:rPr spc="-135" dirty="0"/>
              <a:t> </a:t>
            </a:r>
            <a:r>
              <a:rPr dirty="0"/>
              <a:t>magnitude</a:t>
            </a:r>
            <a:r>
              <a:rPr spc="-140" dirty="0"/>
              <a:t> </a:t>
            </a:r>
            <a:r>
              <a:rPr spc="-25" dirty="0"/>
              <a:t>7.0 </a:t>
            </a:r>
            <a:r>
              <a:rPr dirty="0"/>
              <a:t>mainshock</a:t>
            </a:r>
            <a:r>
              <a:rPr spc="-125" dirty="0"/>
              <a:t> </a:t>
            </a:r>
            <a:r>
              <a:rPr dirty="0"/>
              <a:t>of</a:t>
            </a:r>
            <a:r>
              <a:rPr spc="-125" dirty="0"/>
              <a:t> </a:t>
            </a:r>
            <a:r>
              <a:rPr dirty="0"/>
              <a:t>the</a:t>
            </a:r>
            <a:r>
              <a:rPr spc="-125" dirty="0"/>
              <a:t> </a:t>
            </a:r>
            <a:r>
              <a:rPr dirty="0"/>
              <a:t>HayWired</a:t>
            </a:r>
            <a:r>
              <a:rPr spc="-125" dirty="0"/>
              <a:t> </a:t>
            </a:r>
            <a:r>
              <a:rPr dirty="0"/>
              <a:t>Earthquake</a:t>
            </a:r>
            <a:r>
              <a:rPr spc="-125" dirty="0"/>
              <a:t> </a:t>
            </a:r>
            <a:r>
              <a:rPr spc="-10" dirty="0"/>
              <a:t>Scenario.</a:t>
            </a:r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3283245" y="2844014"/>
          <a:ext cx="13614400" cy="55867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1871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500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323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323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304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27380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85"/>
                        </a:spcBef>
                      </a:pPr>
                      <a:r>
                        <a:rPr sz="3050" b="1" dirty="0">
                          <a:latin typeface="SF Compact Display"/>
                          <a:cs typeface="SF Compact Display"/>
                        </a:rPr>
                        <a:t>Residential</a:t>
                      </a:r>
                      <a:r>
                        <a:rPr sz="3050" b="1" spc="114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3050" b="1" spc="-10" dirty="0">
                          <a:latin typeface="SF Compact Display"/>
                          <a:cs typeface="SF Compact Display"/>
                        </a:rPr>
                        <a:t>dwelling</a:t>
                      </a:r>
                      <a:endParaRPr sz="3050">
                        <a:latin typeface="SF Compact Display"/>
                        <a:cs typeface="SF Compact Display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3050" b="1" spc="-20" dirty="0">
                          <a:latin typeface="SF Compact Display"/>
                          <a:cs typeface="SF Compact Display"/>
                        </a:rPr>
                        <a:t>type</a:t>
                      </a:r>
                      <a:endParaRPr sz="3050">
                        <a:latin typeface="SF Compact Display"/>
                        <a:cs typeface="SF Compact Display"/>
                      </a:endParaRPr>
                    </a:p>
                  </a:txBody>
                  <a:tcPr marL="0" marR="0" marT="213995" marB="0">
                    <a:lnT w="28575">
                      <a:solidFill>
                        <a:srgbClr val="D48A2A"/>
                      </a:solidFill>
                      <a:prstDash val="solid"/>
                    </a:lnT>
                    <a:lnB w="28575">
                      <a:solidFill>
                        <a:srgbClr val="D48A2A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sz="3050" b="1" dirty="0">
                          <a:latin typeface="SF Compact Display"/>
                          <a:cs typeface="SF Compact Display"/>
                        </a:rPr>
                        <a:t>Hazus</a:t>
                      </a:r>
                      <a:r>
                        <a:rPr sz="3050" b="1" spc="85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3050" b="1" dirty="0">
                          <a:latin typeface="SF Compact Display"/>
                          <a:cs typeface="SF Compact Display"/>
                        </a:rPr>
                        <a:t>damage</a:t>
                      </a:r>
                      <a:r>
                        <a:rPr sz="3050" b="1" spc="85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3050" b="1" spc="-10" dirty="0">
                          <a:latin typeface="SF Compact Display"/>
                          <a:cs typeface="SF Compact Display"/>
                        </a:rPr>
                        <a:t>state</a:t>
                      </a:r>
                      <a:endParaRPr sz="3050">
                        <a:latin typeface="SF Compact Display"/>
                        <a:cs typeface="SF Compact Display"/>
                      </a:endParaRPr>
                    </a:p>
                  </a:txBody>
                  <a:tcPr marL="0" marR="0" marT="66675" marB="0">
                    <a:lnT w="28575">
                      <a:solidFill>
                        <a:srgbClr val="D48A2A"/>
                      </a:solidFill>
                      <a:prstDash val="solid"/>
                    </a:lnT>
                    <a:lnB w="28575">
                      <a:solidFill>
                        <a:srgbClr val="D48A2A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849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13995" marB="0">
                    <a:lnT w="28575">
                      <a:solidFill>
                        <a:srgbClr val="D48A2A"/>
                      </a:solidFill>
                      <a:prstDash val="solid"/>
                    </a:lnT>
                    <a:lnB w="28575">
                      <a:solidFill>
                        <a:srgbClr val="D48A2A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sz="3050" b="1" spc="-10" dirty="0">
                          <a:latin typeface="SF Compact Display"/>
                          <a:cs typeface="SF Compact Display"/>
                        </a:rPr>
                        <a:t>Slight</a:t>
                      </a:r>
                      <a:endParaRPr sz="3050">
                        <a:latin typeface="SF Compact Display"/>
                        <a:cs typeface="SF Compact Display"/>
                      </a:endParaRPr>
                    </a:p>
                  </a:txBody>
                  <a:tcPr marL="0" marR="0" marT="66675" marB="0">
                    <a:lnR w="28575">
                      <a:solidFill>
                        <a:srgbClr val="D48A2A"/>
                      </a:solidFill>
                      <a:prstDash val="solid"/>
                    </a:lnR>
                    <a:lnT w="28575">
                      <a:solidFill>
                        <a:srgbClr val="D48A2A"/>
                      </a:solidFill>
                      <a:prstDash val="solid"/>
                    </a:lnT>
                    <a:lnB w="28575">
                      <a:solidFill>
                        <a:srgbClr val="D48A2A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sz="3050" b="1" spc="-10" dirty="0">
                          <a:latin typeface="SF Compact Display"/>
                          <a:cs typeface="SF Compact Display"/>
                        </a:rPr>
                        <a:t>Moderate</a:t>
                      </a:r>
                      <a:endParaRPr sz="3050">
                        <a:latin typeface="SF Compact Display"/>
                        <a:cs typeface="SF Compact Display"/>
                      </a:endParaRPr>
                    </a:p>
                  </a:txBody>
                  <a:tcPr marL="0" marR="0" marT="66675" marB="0">
                    <a:lnL w="28575">
                      <a:solidFill>
                        <a:srgbClr val="D48A2A"/>
                      </a:solidFill>
                      <a:prstDash val="solid"/>
                    </a:lnL>
                    <a:lnR w="28575">
                      <a:solidFill>
                        <a:srgbClr val="D48A2A"/>
                      </a:solidFill>
                      <a:prstDash val="solid"/>
                    </a:lnR>
                    <a:lnT w="28575">
                      <a:solidFill>
                        <a:srgbClr val="D48A2A"/>
                      </a:solidFill>
                      <a:prstDash val="solid"/>
                    </a:lnT>
                    <a:lnB w="28575">
                      <a:solidFill>
                        <a:srgbClr val="D48A2A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sz="3050" b="1" spc="-10" dirty="0">
                          <a:latin typeface="SF Compact Display"/>
                          <a:cs typeface="SF Compact Display"/>
                        </a:rPr>
                        <a:t>Extensive</a:t>
                      </a:r>
                      <a:endParaRPr sz="3050">
                        <a:latin typeface="SF Compact Display"/>
                        <a:cs typeface="SF Compact Display"/>
                      </a:endParaRPr>
                    </a:p>
                  </a:txBody>
                  <a:tcPr marL="0" marR="0" marT="66675" marB="0">
                    <a:lnL w="28575">
                      <a:solidFill>
                        <a:srgbClr val="D48A2A"/>
                      </a:solidFill>
                      <a:prstDash val="solid"/>
                    </a:lnL>
                    <a:lnR w="28575">
                      <a:solidFill>
                        <a:srgbClr val="D48A2A"/>
                      </a:solidFill>
                      <a:prstDash val="solid"/>
                    </a:lnR>
                    <a:lnT w="28575">
                      <a:solidFill>
                        <a:srgbClr val="D48A2A"/>
                      </a:solidFill>
                      <a:prstDash val="solid"/>
                    </a:lnT>
                    <a:lnB w="28575">
                      <a:solidFill>
                        <a:srgbClr val="D48A2A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sz="3050" b="1" spc="-10" dirty="0">
                          <a:latin typeface="SF Compact Display"/>
                          <a:cs typeface="SF Compact Display"/>
                        </a:rPr>
                        <a:t>Complete</a:t>
                      </a:r>
                      <a:endParaRPr sz="3050">
                        <a:latin typeface="SF Compact Display"/>
                        <a:cs typeface="SF Compact Display"/>
                      </a:endParaRPr>
                    </a:p>
                  </a:txBody>
                  <a:tcPr marL="0" marR="0" marT="66675" marB="0">
                    <a:lnL w="28575">
                      <a:solidFill>
                        <a:srgbClr val="D48A2A"/>
                      </a:solidFill>
                      <a:prstDash val="solid"/>
                    </a:lnL>
                    <a:lnT w="28575">
                      <a:solidFill>
                        <a:srgbClr val="D48A2A"/>
                      </a:solidFill>
                      <a:prstDash val="solid"/>
                    </a:lnT>
                    <a:lnB w="28575">
                      <a:solidFill>
                        <a:srgbClr val="D48A2A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0385">
                <a:tc gridSpan="5">
                  <a:txBody>
                    <a:bodyPr/>
                    <a:lstStyle/>
                    <a:p>
                      <a:pPr marL="329565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2650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Structural</a:t>
                      </a:r>
                      <a:r>
                        <a:rPr sz="2650" spc="-55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2650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and</a:t>
                      </a:r>
                      <a:r>
                        <a:rPr sz="2650" spc="-50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2650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nonstructural</a:t>
                      </a:r>
                      <a:r>
                        <a:rPr sz="2650" spc="-50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2650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repair</a:t>
                      </a:r>
                      <a:r>
                        <a:rPr sz="2650" spc="-55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2650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cost</a:t>
                      </a:r>
                      <a:r>
                        <a:rPr sz="2650" spc="-55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2650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ratios</a:t>
                      </a:r>
                      <a:r>
                        <a:rPr sz="2650" spc="-55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2650" spc="-10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(percentage</a:t>
                      </a:r>
                      <a:r>
                        <a:rPr sz="2650" spc="-50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2650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of</a:t>
                      </a:r>
                      <a:r>
                        <a:rPr sz="2650" spc="-55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2650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building</a:t>
                      </a:r>
                      <a:r>
                        <a:rPr sz="2650" spc="-50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2650" spc="-10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replacement</a:t>
                      </a:r>
                      <a:r>
                        <a:rPr sz="2650" spc="-55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2650" spc="-10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cost)</a:t>
                      </a:r>
                      <a:endParaRPr sz="2650">
                        <a:latin typeface="SF Compact Display"/>
                        <a:cs typeface="SF Compact Display"/>
                      </a:endParaRPr>
                    </a:p>
                  </a:txBody>
                  <a:tcPr marL="0" marR="0" marT="5080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28575" cap="flat" cmpd="sng" algn="ctr">
                      <a:solidFill>
                        <a:srgbClr val="D48A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48A2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721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2650" dirty="0">
                          <a:latin typeface="Verdana"/>
                          <a:cs typeface="Verdana"/>
                        </a:rPr>
                        <a:t>Single</a:t>
                      </a:r>
                      <a:r>
                        <a:rPr sz="2650" spc="-10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650" dirty="0">
                          <a:latin typeface="Verdana"/>
                          <a:cs typeface="Verdana"/>
                        </a:rPr>
                        <a:t>family</a:t>
                      </a:r>
                      <a:r>
                        <a:rPr sz="2650" spc="-10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650" spc="-10" dirty="0">
                          <a:latin typeface="Verdana"/>
                          <a:cs typeface="Verdana"/>
                        </a:rPr>
                        <a:t>(RES1)</a:t>
                      </a:r>
                      <a:endParaRPr sz="2650">
                        <a:latin typeface="Verdana"/>
                        <a:cs typeface="Verdana"/>
                      </a:endParaRPr>
                    </a:p>
                  </a:txBody>
                  <a:tcPr marL="0" marR="0" marT="6096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B w="9525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2650" dirty="0">
                          <a:latin typeface="Verdana"/>
                          <a:cs typeface="Verdana"/>
                        </a:rPr>
                        <a:t>2</a:t>
                      </a:r>
                      <a:endParaRPr sz="2650">
                        <a:latin typeface="Verdana"/>
                        <a:cs typeface="Verdana"/>
                      </a:endParaRPr>
                    </a:p>
                  </a:txBody>
                  <a:tcPr marL="0" marR="0" marT="6096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B w="9525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2650" spc="-25" dirty="0">
                          <a:latin typeface="Verdana"/>
                          <a:cs typeface="Verdana"/>
                        </a:rPr>
                        <a:t>10</a:t>
                      </a:r>
                      <a:endParaRPr sz="2650">
                        <a:latin typeface="Verdana"/>
                        <a:cs typeface="Verdana"/>
                      </a:endParaRPr>
                    </a:p>
                  </a:txBody>
                  <a:tcPr marL="0" marR="0" marT="6096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B w="9525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2650" spc="-20" dirty="0">
                          <a:latin typeface="Verdana"/>
                          <a:cs typeface="Verdana"/>
                        </a:rPr>
                        <a:t>44.7</a:t>
                      </a:r>
                      <a:endParaRPr sz="2650">
                        <a:latin typeface="Verdana"/>
                        <a:cs typeface="Verdana"/>
                      </a:endParaRPr>
                    </a:p>
                  </a:txBody>
                  <a:tcPr marL="0" marR="0" marT="6096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B w="9525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2650" spc="-25" dirty="0">
                          <a:latin typeface="Verdana"/>
                          <a:cs typeface="Verdana"/>
                        </a:rPr>
                        <a:t>100</a:t>
                      </a:r>
                      <a:endParaRPr sz="2650">
                        <a:latin typeface="Verdana"/>
                        <a:cs typeface="Verdana"/>
                      </a:endParaRPr>
                    </a:p>
                  </a:txBody>
                  <a:tcPr marL="0" marR="0" marT="6096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B w="9525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721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2650" dirty="0">
                          <a:latin typeface="Verdana"/>
                          <a:cs typeface="Verdana"/>
                        </a:rPr>
                        <a:t>Duplex</a:t>
                      </a:r>
                      <a:r>
                        <a:rPr sz="2650" spc="-10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650" spc="-10" dirty="0">
                          <a:latin typeface="Verdana"/>
                          <a:cs typeface="Verdana"/>
                        </a:rPr>
                        <a:t>(RES3A)</a:t>
                      </a:r>
                      <a:endParaRPr sz="2650">
                        <a:latin typeface="Verdana"/>
                        <a:cs typeface="Verdana"/>
                      </a:endParaRPr>
                    </a:p>
                  </a:txBody>
                  <a:tcPr marL="0" marR="0" marT="6096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2650" dirty="0">
                          <a:latin typeface="Verdana"/>
                          <a:cs typeface="Verdana"/>
                        </a:rPr>
                        <a:t>2</a:t>
                      </a:r>
                      <a:endParaRPr sz="2650">
                        <a:latin typeface="Verdana"/>
                        <a:cs typeface="Verdana"/>
                      </a:endParaRPr>
                    </a:p>
                  </a:txBody>
                  <a:tcPr marL="0" marR="0" marT="6096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2650" spc="-25" dirty="0">
                          <a:latin typeface="Verdana"/>
                          <a:cs typeface="Verdana"/>
                        </a:rPr>
                        <a:t>10</a:t>
                      </a:r>
                      <a:endParaRPr sz="2650">
                        <a:latin typeface="Verdana"/>
                        <a:cs typeface="Verdana"/>
                      </a:endParaRPr>
                    </a:p>
                  </a:txBody>
                  <a:tcPr marL="0" marR="0" marT="6096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2650" spc="-20" dirty="0">
                          <a:latin typeface="Verdana"/>
                          <a:cs typeface="Verdana"/>
                        </a:rPr>
                        <a:t>41.3</a:t>
                      </a:r>
                      <a:endParaRPr sz="2650">
                        <a:latin typeface="Verdana"/>
                        <a:cs typeface="Verdana"/>
                      </a:endParaRPr>
                    </a:p>
                  </a:txBody>
                  <a:tcPr marL="0" marR="0" marT="6096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2650" spc="-25" dirty="0">
                          <a:latin typeface="Verdana"/>
                          <a:cs typeface="Verdana"/>
                        </a:rPr>
                        <a:t>100</a:t>
                      </a:r>
                      <a:endParaRPr sz="2650">
                        <a:latin typeface="Verdana"/>
                        <a:cs typeface="Verdana"/>
                      </a:endParaRPr>
                    </a:p>
                  </a:txBody>
                  <a:tcPr marL="0" marR="0" marT="6096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721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2650" dirty="0">
                          <a:latin typeface="Verdana"/>
                          <a:cs typeface="Verdana"/>
                        </a:rPr>
                        <a:t>Multifamily</a:t>
                      </a:r>
                      <a:r>
                        <a:rPr sz="2650" spc="-18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650" spc="-10" dirty="0">
                          <a:latin typeface="Verdana"/>
                          <a:cs typeface="Verdana"/>
                        </a:rPr>
                        <a:t>(RES3B–F)</a:t>
                      </a:r>
                      <a:endParaRPr sz="2650">
                        <a:latin typeface="Verdana"/>
                        <a:cs typeface="Verdana"/>
                      </a:endParaRPr>
                    </a:p>
                  </a:txBody>
                  <a:tcPr marL="0" marR="0" marT="6096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2650" dirty="0">
                          <a:latin typeface="Verdana"/>
                          <a:cs typeface="Verdana"/>
                        </a:rPr>
                        <a:t>2</a:t>
                      </a:r>
                      <a:endParaRPr sz="2650">
                        <a:latin typeface="Verdana"/>
                        <a:cs typeface="Verdana"/>
                      </a:endParaRPr>
                    </a:p>
                  </a:txBody>
                  <a:tcPr marL="0" marR="0" marT="6096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2650" spc="-25" dirty="0">
                          <a:latin typeface="Verdana"/>
                          <a:cs typeface="Verdana"/>
                        </a:rPr>
                        <a:t>10</a:t>
                      </a:r>
                      <a:endParaRPr sz="2650">
                        <a:latin typeface="Verdana"/>
                        <a:cs typeface="Verdana"/>
                      </a:endParaRPr>
                    </a:p>
                  </a:txBody>
                  <a:tcPr marL="0" marR="0" marT="6096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2650" spc="-20" dirty="0">
                          <a:latin typeface="Verdana"/>
                          <a:cs typeface="Verdana"/>
                        </a:rPr>
                        <a:t>41.3</a:t>
                      </a:r>
                      <a:endParaRPr sz="2650">
                        <a:latin typeface="Verdana"/>
                        <a:cs typeface="Verdana"/>
                      </a:endParaRPr>
                    </a:p>
                  </a:txBody>
                  <a:tcPr marL="0" marR="0" marT="6096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2650" spc="-25" dirty="0">
                          <a:latin typeface="Verdana"/>
                          <a:cs typeface="Verdana"/>
                        </a:rPr>
                        <a:t>100</a:t>
                      </a:r>
                      <a:endParaRPr sz="2650">
                        <a:latin typeface="Verdana"/>
                        <a:cs typeface="Verdana"/>
                      </a:endParaRPr>
                    </a:p>
                  </a:txBody>
                  <a:tcPr marL="0" marR="0" marT="6096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7210">
                <a:tc gridSpan="5"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2650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Median</a:t>
                      </a:r>
                      <a:r>
                        <a:rPr sz="2650" spc="-60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2650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time</a:t>
                      </a:r>
                      <a:r>
                        <a:rPr sz="2650" spc="-60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2650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for</a:t>
                      </a:r>
                      <a:r>
                        <a:rPr sz="2650" spc="-60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2650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building</a:t>
                      </a:r>
                      <a:r>
                        <a:rPr sz="2650" spc="-60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2650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repair</a:t>
                      </a:r>
                      <a:r>
                        <a:rPr sz="2650" spc="-60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2650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and</a:t>
                      </a:r>
                      <a:r>
                        <a:rPr sz="2650" spc="-60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2650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return</a:t>
                      </a:r>
                      <a:r>
                        <a:rPr sz="2650" spc="-60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2650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to</a:t>
                      </a:r>
                      <a:r>
                        <a:rPr sz="2650" spc="-60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2650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function</a:t>
                      </a:r>
                      <a:r>
                        <a:rPr sz="2650" spc="-60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2650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(number</a:t>
                      </a:r>
                      <a:r>
                        <a:rPr sz="2650" spc="-60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2650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of</a:t>
                      </a:r>
                      <a:r>
                        <a:rPr sz="2650" spc="-65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2650" spc="-10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days)</a:t>
                      </a:r>
                      <a:endParaRPr sz="2650">
                        <a:latin typeface="SF Compact Display"/>
                        <a:cs typeface="SF Compact Display"/>
                      </a:endParaRPr>
                    </a:p>
                  </a:txBody>
                  <a:tcPr marL="0" marR="0" marT="3683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solidFill>
                      <a:srgbClr val="D48A2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721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2650" dirty="0">
                          <a:latin typeface="Verdana"/>
                          <a:cs typeface="Verdana"/>
                        </a:rPr>
                        <a:t>Single</a:t>
                      </a:r>
                      <a:r>
                        <a:rPr sz="2650" spc="-10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650" dirty="0">
                          <a:latin typeface="Verdana"/>
                          <a:cs typeface="Verdana"/>
                        </a:rPr>
                        <a:t>family</a:t>
                      </a:r>
                      <a:r>
                        <a:rPr sz="2650" spc="-10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650" spc="-10" dirty="0">
                          <a:latin typeface="Verdana"/>
                          <a:cs typeface="Verdana"/>
                        </a:rPr>
                        <a:t>(RES1)</a:t>
                      </a:r>
                      <a:endParaRPr sz="2650">
                        <a:latin typeface="Verdana"/>
                        <a:cs typeface="Verdana"/>
                      </a:endParaRPr>
                    </a:p>
                  </a:txBody>
                  <a:tcPr marL="0" marR="0" marT="6096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B w="9525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2650" spc="-25" dirty="0">
                          <a:latin typeface="Verdana"/>
                          <a:cs typeface="Verdana"/>
                        </a:rPr>
                        <a:t>2–5</a:t>
                      </a:r>
                      <a:endParaRPr sz="2650">
                        <a:latin typeface="Verdana"/>
                        <a:cs typeface="Verdana"/>
                      </a:endParaRPr>
                    </a:p>
                  </a:txBody>
                  <a:tcPr marL="0" marR="0" marT="6096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2650" spc="-10" dirty="0">
                          <a:latin typeface="Verdana"/>
                          <a:cs typeface="Verdana"/>
                        </a:rPr>
                        <a:t>30–120</a:t>
                      </a:r>
                      <a:endParaRPr sz="2650">
                        <a:latin typeface="Verdana"/>
                        <a:cs typeface="Verdana"/>
                      </a:endParaRPr>
                    </a:p>
                  </a:txBody>
                  <a:tcPr marL="0" marR="0" marT="6096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2650" spc="-10" dirty="0">
                          <a:latin typeface="Verdana"/>
                          <a:cs typeface="Verdana"/>
                        </a:rPr>
                        <a:t>90–360</a:t>
                      </a:r>
                      <a:endParaRPr sz="2650">
                        <a:latin typeface="Verdana"/>
                        <a:cs typeface="Verdana"/>
                      </a:endParaRPr>
                    </a:p>
                  </a:txBody>
                  <a:tcPr marL="0" marR="0" marT="6096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2650" spc="-10" dirty="0">
                          <a:latin typeface="Verdana"/>
                          <a:cs typeface="Verdana"/>
                        </a:rPr>
                        <a:t>180–720</a:t>
                      </a:r>
                      <a:endParaRPr sz="2650">
                        <a:latin typeface="Verdana"/>
                        <a:cs typeface="Verdana"/>
                      </a:endParaRPr>
                    </a:p>
                  </a:txBody>
                  <a:tcPr marL="0" marR="0" marT="6096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3721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2650" dirty="0">
                          <a:latin typeface="Verdana"/>
                          <a:cs typeface="Verdana"/>
                        </a:rPr>
                        <a:t>Duplex</a:t>
                      </a:r>
                      <a:r>
                        <a:rPr sz="2650" spc="-10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650" spc="-10" dirty="0">
                          <a:latin typeface="Verdana"/>
                          <a:cs typeface="Verdana"/>
                        </a:rPr>
                        <a:t>(RES3A)</a:t>
                      </a:r>
                      <a:endParaRPr sz="2650">
                        <a:latin typeface="Verdana"/>
                        <a:cs typeface="Verdana"/>
                      </a:endParaRPr>
                    </a:p>
                  </a:txBody>
                  <a:tcPr marL="0" marR="0" marT="6096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2650" spc="-20" dirty="0">
                          <a:latin typeface="Verdana"/>
                          <a:cs typeface="Verdana"/>
                        </a:rPr>
                        <a:t>5–10</a:t>
                      </a:r>
                      <a:endParaRPr sz="2650">
                        <a:latin typeface="Verdana"/>
                        <a:cs typeface="Verdana"/>
                      </a:endParaRPr>
                    </a:p>
                  </a:txBody>
                  <a:tcPr marL="0" marR="0" marT="6096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2650" spc="-10" dirty="0">
                          <a:latin typeface="Verdana"/>
                          <a:cs typeface="Verdana"/>
                        </a:rPr>
                        <a:t>30–120</a:t>
                      </a:r>
                      <a:endParaRPr sz="2650">
                        <a:latin typeface="Verdana"/>
                        <a:cs typeface="Verdana"/>
                      </a:endParaRPr>
                    </a:p>
                  </a:txBody>
                  <a:tcPr marL="0" marR="0" marT="6096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2650" spc="-10" dirty="0">
                          <a:latin typeface="Verdana"/>
                          <a:cs typeface="Verdana"/>
                        </a:rPr>
                        <a:t>120–480</a:t>
                      </a:r>
                      <a:endParaRPr sz="2650">
                        <a:latin typeface="Verdana"/>
                        <a:cs typeface="Verdana"/>
                      </a:endParaRPr>
                    </a:p>
                  </a:txBody>
                  <a:tcPr marL="0" marR="0" marT="6096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2650" spc="-10" dirty="0">
                          <a:latin typeface="Verdana"/>
                          <a:cs typeface="Verdana"/>
                        </a:rPr>
                        <a:t>240–960</a:t>
                      </a:r>
                      <a:endParaRPr sz="2650">
                        <a:latin typeface="Verdana"/>
                        <a:cs typeface="Verdana"/>
                      </a:endParaRPr>
                    </a:p>
                  </a:txBody>
                  <a:tcPr marL="0" marR="0" marT="6096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3721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2650" dirty="0">
                          <a:latin typeface="Verdana"/>
                          <a:cs typeface="Verdana"/>
                        </a:rPr>
                        <a:t>Multifamily</a:t>
                      </a:r>
                      <a:r>
                        <a:rPr sz="2650" spc="-18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650" spc="-10" dirty="0">
                          <a:latin typeface="Verdana"/>
                          <a:cs typeface="Verdana"/>
                        </a:rPr>
                        <a:t>(RES3B–F)</a:t>
                      </a:r>
                      <a:endParaRPr sz="2650">
                        <a:latin typeface="Verdana"/>
                        <a:cs typeface="Verdana"/>
                      </a:endParaRPr>
                    </a:p>
                  </a:txBody>
                  <a:tcPr marL="0" marR="0" marT="6096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B w="28575">
                      <a:solidFill>
                        <a:srgbClr val="D48A2A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2650" spc="-20" dirty="0">
                          <a:latin typeface="Verdana"/>
                          <a:cs typeface="Verdana"/>
                        </a:rPr>
                        <a:t>5–10</a:t>
                      </a:r>
                      <a:endParaRPr sz="2650">
                        <a:latin typeface="Verdana"/>
                        <a:cs typeface="Verdana"/>
                      </a:endParaRPr>
                    </a:p>
                  </a:txBody>
                  <a:tcPr marL="0" marR="0" marT="6096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B w="28575">
                      <a:solidFill>
                        <a:srgbClr val="D48A2A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2650" spc="-10" dirty="0">
                          <a:latin typeface="Verdana"/>
                          <a:cs typeface="Verdana"/>
                        </a:rPr>
                        <a:t>30–120</a:t>
                      </a:r>
                      <a:endParaRPr sz="2650">
                        <a:latin typeface="Verdana"/>
                        <a:cs typeface="Verdana"/>
                      </a:endParaRPr>
                    </a:p>
                  </a:txBody>
                  <a:tcPr marL="0" marR="0" marT="6096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B w="28575">
                      <a:solidFill>
                        <a:srgbClr val="D48A2A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2650" spc="-10" dirty="0">
                          <a:latin typeface="Verdana"/>
                          <a:cs typeface="Verdana"/>
                        </a:rPr>
                        <a:t>120–480</a:t>
                      </a:r>
                      <a:endParaRPr sz="2650">
                        <a:latin typeface="Verdana"/>
                        <a:cs typeface="Verdana"/>
                      </a:endParaRPr>
                    </a:p>
                  </a:txBody>
                  <a:tcPr marL="0" marR="0" marT="6096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B w="28575">
                      <a:solidFill>
                        <a:srgbClr val="D48A2A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2650" spc="-10" dirty="0">
                          <a:latin typeface="Verdana"/>
                          <a:cs typeface="Verdana"/>
                        </a:rPr>
                        <a:t>240–960</a:t>
                      </a:r>
                      <a:endParaRPr sz="2650">
                        <a:latin typeface="Verdana"/>
                        <a:cs typeface="Verdana"/>
                      </a:endParaRPr>
                    </a:p>
                  </a:txBody>
                  <a:tcPr marL="0" marR="0" marT="6096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B w="28575">
                      <a:solidFill>
                        <a:srgbClr val="D48A2A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718570" y="0"/>
            <a:ext cx="2338705" cy="1047115"/>
          </a:xfrm>
          <a:prstGeom prst="rect">
            <a:avLst/>
          </a:prstGeom>
          <a:solidFill>
            <a:srgbClr val="5A6F73"/>
          </a:solidFill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2300">
              <a:latin typeface="Times New Roman"/>
              <a:cs typeface="Times New Roman"/>
            </a:endParaRPr>
          </a:p>
          <a:p>
            <a:pPr marL="187325" marR="992505">
              <a:lnSpc>
                <a:spcPct val="101400"/>
              </a:lnSpc>
              <a:spcBef>
                <a:spcPts val="5"/>
              </a:spcBef>
            </a:pPr>
            <a:r>
              <a:rPr sz="2050" b="1" spc="-10" dirty="0">
                <a:solidFill>
                  <a:srgbClr val="FFFFFF"/>
                </a:solidFill>
                <a:latin typeface="SF Compact Display"/>
                <a:cs typeface="SF Compact Display"/>
              </a:rPr>
              <a:t>HayWired Scenario</a:t>
            </a:r>
            <a:endParaRPr sz="2050">
              <a:latin typeface="SF Compact Display"/>
              <a:cs typeface="SF Compact Display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34388" y="10407057"/>
            <a:ext cx="4261485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dirty="0">
                <a:latin typeface="Verdana"/>
                <a:cs typeface="Verdana"/>
              </a:rPr>
              <a:t>HayWired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Scenario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Volume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3: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Chapter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U,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Figure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spc="-50" dirty="0">
                <a:latin typeface="Verdana"/>
                <a:cs typeface="Verdana"/>
              </a:rPr>
              <a:t>4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937760" y="10407057"/>
            <a:ext cx="13208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spc="10" dirty="0">
                <a:latin typeface="Verdana"/>
                <a:cs typeface="Verdana"/>
              </a:rPr>
              <a:t>7</a:t>
            </a:r>
            <a:endParaRPr sz="1300">
              <a:latin typeface="Verdana"/>
              <a:cs typeface="Verdana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7088" y="1047088"/>
            <a:ext cx="8031453" cy="9212873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9452980" y="6350945"/>
            <a:ext cx="9593580" cy="30791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200"/>
              </a:lnSpc>
              <a:spcBef>
                <a:spcPts val="95"/>
              </a:spcBef>
            </a:pPr>
            <a:r>
              <a:rPr sz="2200" b="1" dirty="0">
                <a:latin typeface="Verdana"/>
                <a:cs typeface="Verdana"/>
              </a:rPr>
              <a:t>Map</a:t>
            </a:r>
            <a:r>
              <a:rPr sz="2200" b="1" spc="7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showing</a:t>
            </a:r>
            <a:r>
              <a:rPr sz="2200" b="1" spc="7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areas</a:t>
            </a:r>
            <a:r>
              <a:rPr sz="2200" b="1" spc="6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of</a:t>
            </a:r>
            <a:r>
              <a:rPr sz="2200" b="1" spc="7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concentrated</a:t>
            </a:r>
            <a:r>
              <a:rPr sz="2200" b="1" spc="7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damage</a:t>
            </a:r>
            <a:r>
              <a:rPr sz="2200" b="1" spc="6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in</a:t>
            </a:r>
            <a:r>
              <a:rPr sz="2200" b="1" spc="75" dirty="0">
                <a:latin typeface="Verdana"/>
                <a:cs typeface="Verdana"/>
              </a:rPr>
              <a:t> </a:t>
            </a:r>
            <a:r>
              <a:rPr sz="2200" b="1" spc="-10" dirty="0">
                <a:latin typeface="Verdana"/>
                <a:cs typeface="Verdana"/>
              </a:rPr>
              <a:t>economic </a:t>
            </a:r>
            <a:r>
              <a:rPr sz="2200" b="1" dirty="0">
                <a:latin typeface="Verdana"/>
                <a:cs typeface="Verdana"/>
              </a:rPr>
              <a:t>subareas</a:t>
            </a:r>
            <a:r>
              <a:rPr sz="2200" b="1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as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result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of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hazards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caused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by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HayWired </a:t>
            </a:r>
            <a:r>
              <a:rPr sz="2200" dirty="0">
                <a:latin typeface="Verdana"/>
                <a:cs typeface="Verdana"/>
              </a:rPr>
              <a:t>Earthquake</a:t>
            </a:r>
            <a:r>
              <a:rPr sz="2200" spc="8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Scenario</a:t>
            </a:r>
            <a:r>
              <a:rPr sz="2200" spc="8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mainshock.</a:t>
            </a:r>
            <a:r>
              <a:rPr sz="2200" spc="8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Areas</a:t>
            </a:r>
            <a:r>
              <a:rPr sz="2200" spc="8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of</a:t>
            </a:r>
            <a:r>
              <a:rPr sz="2200" spc="8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concentrated</a:t>
            </a:r>
            <a:r>
              <a:rPr sz="2200" spc="8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damage </a:t>
            </a:r>
            <a:r>
              <a:rPr sz="2200" dirty="0">
                <a:latin typeface="Verdana"/>
                <a:cs typeface="Verdana"/>
              </a:rPr>
              <a:t>are</a:t>
            </a:r>
            <a:r>
              <a:rPr sz="2200" spc="4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defined</a:t>
            </a:r>
            <a:r>
              <a:rPr sz="2200" spc="4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as</a:t>
            </a:r>
            <a:r>
              <a:rPr sz="2200" spc="4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census</a:t>
            </a:r>
            <a:r>
              <a:rPr sz="2200" spc="4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tracts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with</a:t>
            </a:r>
            <a:r>
              <a:rPr sz="2200" spc="4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20%</a:t>
            </a:r>
            <a:r>
              <a:rPr sz="2200" spc="4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or</a:t>
            </a:r>
            <a:r>
              <a:rPr sz="2200" spc="4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more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of</a:t>
            </a:r>
            <a:r>
              <a:rPr sz="2200" spc="4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4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total</a:t>
            </a:r>
            <a:r>
              <a:rPr sz="2200" spc="4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building </a:t>
            </a:r>
            <a:r>
              <a:rPr sz="2200" dirty="0">
                <a:latin typeface="Verdana"/>
                <a:cs typeface="Verdana"/>
              </a:rPr>
              <a:t>square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footage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in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extensive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or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complete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damage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from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ground </a:t>
            </a:r>
            <a:r>
              <a:rPr sz="2200" dirty="0">
                <a:latin typeface="Verdana"/>
                <a:cs typeface="Verdana"/>
              </a:rPr>
              <a:t>shaking,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liquefaction,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landslide,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and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fire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damages.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For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spc="-20" dirty="0">
                <a:latin typeface="Verdana"/>
                <a:cs typeface="Verdana"/>
              </a:rPr>
              <a:t>each </a:t>
            </a:r>
            <a:r>
              <a:rPr sz="2200" dirty="0">
                <a:latin typeface="Verdana"/>
                <a:cs typeface="Verdana"/>
              </a:rPr>
              <a:t>economic</a:t>
            </a:r>
            <a:r>
              <a:rPr sz="2200" spc="8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subarea,</a:t>
            </a:r>
            <a:r>
              <a:rPr sz="2200" spc="8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8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percentage</a:t>
            </a:r>
            <a:r>
              <a:rPr sz="2200" spc="8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of</a:t>
            </a:r>
            <a:r>
              <a:rPr sz="2200" spc="8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residential,</a:t>
            </a:r>
            <a:r>
              <a:rPr sz="2200" spc="8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nonresidential, </a:t>
            </a:r>
            <a:r>
              <a:rPr sz="2200" dirty="0">
                <a:latin typeface="Verdana"/>
                <a:cs typeface="Verdana"/>
              </a:rPr>
              <a:t>and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total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building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square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footage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in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an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extensive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or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complete </a:t>
            </a:r>
            <a:r>
              <a:rPr sz="2200" dirty="0">
                <a:latin typeface="Verdana"/>
                <a:cs typeface="Verdana"/>
              </a:rPr>
              <a:t>damage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state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from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integrated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damages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are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also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provided.</a:t>
            </a:r>
            <a:endParaRPr sz="22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718570" y="0"/>
            <a:ext cx="2338705" cy="1047115"/>
          </a:xfrm>
          <a:prstGeom prst="rect">
            <a:avLst/>
          </a:prstGeom>
          <a:solidFill>
            <a:srgbClr val="5A6F73"/>
          </a:solidFill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2300">
              <a:latin typeface="Times New Roman"/>
              <a:cs typeface="Times New Roman"/>
            </a:endParaRPr>
          </a:p>
          <a:p>
            <a:pPr marL="187325" marR="992505">
              <a:lnSpc>
                <a:spcPct val="101400"/>
              </a:lnSpc>
              <a:spcBef>
                <a:spcPts val="5"/>
              </a:spcBef>
            </a:pPr>
            <a:r>
              <a:rPr sz="2050" b="1" spc="-10" dirty="0">
                <a:solidFill>
                  <a:srgbClr val="FFFFFF"/>
                </a:solidFill>
                <a:latin typeface="SF Compact Display"/>
                <a:cs typeface="SF Compact Display"/>
              </a:rPr>
              <a:t>HayWired Scenario</a:t>
            </a:r>
            <a:endParaRPr sz="2050">
              <a:latin typeface="SF Compact Display"/>
              <a:cs typeface="SF Compact Display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34388" y="10407057"/>
            <a:ext cx="437642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dirty="0">
                <a:latin typeface="Verdana"/>
                <a:cs typeface="Verdana"/>
              </a:rPr>
              <a:t>HayWired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Scenario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Volume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3: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Chapter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U,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Figure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spc="-25" dirty="0">
                <a:latin typeface="Verdana"/>
                <a:cs typeface="Verdana"/>
              </a:rPr>
              <a:t>A3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937760" y="10407057"/>
            <a:ext cx="13208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spc="10" dirty="0">
                <a:latin typeface="Verdana"/>
                <a:cs typeface="Verdana"/>
              </a:rPr>
              <a:t>8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4164876" y="3235368"/>
            <a:ext cx="4698365" cy="44361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262890">
              <a:lnSpc>
                <a:spcPct val="101200"/>
              </a:lnSpc>
              <a:spcBef>
                <a:spcPts val="95"/>
              </a:spcBef>
            </a:pPr>
            <a:r>
              <a:rPr sz="2200" b="1" dirty="0">
                <a:latin typeface="Verdana"/>
                <a:cs typeface="Verdana"/>
              </a:rPr>
              <a:t>Maps</a:t>
            </a:r>
            <a:r>
              <a:rPr sz="2200" b="1" spc="8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showing</a:t>
            </a:r>
            <a:r>
              <a:rPr sz="2200" b="1" spc="85" dirty="0">
                <a:latin typeface="Verdana"/>
                <a:cs typeface="Verdana"/>
              </a:rPr>
              <a:t> </a:t>
            </a:r>
            <a:r>
              <a:rPr sz="2200" b="1" spc="-10" dirty="0">
                <a:latin typeface="Verdana"/>
                <a:cs typeface="Verdana"/>
              </a:rPr>
              <a:t>census</a:t>
            </a:r>
            <a:r>
              <a:rPr sz="2200" b="1" spc="55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tracts</a:t>
            </a:r>
            <a:r>
              <a:rPr sz="2200" b="1" spc="7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with</a:t>
            </a:r>
            <a:r>
              <a:rPr sz="2200" b="1" spc="70" dirty="0">
                <a:latin typeface="Verdana"/>
                <a:cs typeface="Verdana"/>
              </a:rPr>
              <a:t> </a:t>
            </a:r>
            <a:r>
              <a:rPr sz="2200" b="1" spc="-10" dirty="0">
                <a:latin typeface="Verdana"/>
                <a:cs typeface="Verdana"/>
              </a:rPr>
              <a:t>concentrations </a:t>
            </a:r>
            <a:r>
              <a:rPr sz="2200" b="1" dirty="0">
                <a:latin typeface="Verdana"/>
                <a:cs typeface="Verdana"/>
              </a:rPr>
              <a:t>of</a:t>
            </a:r>
            <a:r>
              <a:rPr sz="2200" b="1" spc="5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building</a:t>
            </a:r>
            <a:r>
              <a:rPr sz="2200" b="1" spc="6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damage</a:t>
            </a:r>
            <a:r>
              <a:rPr sz="2200" b="1" spc="60" dirty="0">
                <a:latin typeface="Verdana"/>
                <a:cs typeface="Verdana"/>
              </a:rPr>
              <a:t> </a:t>
            </a:r>
            <a:r>
              <a:rPr sz="2200" b="1" spc="-25" dirty="0">
                <a:latin typeface="Verdana"/>
                <a:cs typeface="Verdana"/>
              </a:rPr>
              <a:t>for </a:t>
            </a:r>
            <a:r>
              <a:rPr sz="2200" b="1" dirty="0">
                <a:latin typeface="Verdana"/>
                <a:cs typeface="Verdana"/>
              </a:rPr>
              <a:t>multifamily</a:t>
            </a:r>
            <a:r>
              <a:rPr sz="2200" b="1" spc="6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dwellings</a:t>
            </a:r>
            <a:r>
              <a:rPr sz="2200" b="1" spc="10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in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spc="-25" dirty="0">
                <a:latin typeface="Verdana"/>
                <a:cs typeface="Verdana"/>
              </a:rPr>
              <a:t>the </a:t>
            </a:r>
            <a:r>
              <a:rPr sz="2200" dirty="0">
                <a:latin typeface="Verdana"/>
                <a:cs typeface="Verdana"/>
              </a:rPr>
              <a:t>HayWired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Earthquake</a:t>
            </a:r>
            <a:r>
              <a:rPr sz="2200" spc="8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Scenario</a:t>
            </a:r>
            <a:endParaRPr sz="2200">
              <a:latin typeface="Verdana"/>
              <a:cs typeface="Verdana"/>
            </a:endParaRPr>
          </a:p>
          <a:p>
            <a:pPr marL="12700" marR="5080">
              <a:lnSpc>
                <a:spcPct val="101200"/>
              </a:lnSpc>
            </a:pPr>
            <a:r>
              <a:rPr sz="2200" dirty="0">
                <a:latin typeface="Verdana"/>
                <a:cs typeface="Verdana"/>
              </a:rPr>
              <a:t>mainshock.</a:t>
            </a:r>
            <a:r>
              <a:rPr sz="2200" spc="10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Multifamily</a:t>
            </a:r>
            <a:r>
              <a:rPr sz="2200" spc="10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dwellings </a:t>
            </a:r>
            <a:r>
              <a:rPr sz="2200" dirty="0">
                <a:latin typeface="Verdana"/>
                <a:cs typeface="Verdana"/>
              </a:rPr>
              <a:t>that</a:t>
            </a:r>
            <a:r>
              <a:rPr sz="2200" spc="4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have</a:t>
            </a:r>
            <a:r>
              <a:rPr sz="2200" spc="4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three</a:t>
            </a:r>
            <a:r>
              <a:rPr sz="2200" spc="4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or</a:t>
            </a:r>
            <a:r>
              <a:rPr sz="2200" spc="4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more</a:t>
            </a:r>
            <a:r>
              <a:rPr sz="2200" spc="4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housing </a:t>
            </a:r>
            <a:r>
              <a:rPr sz="2200" dirty="0">
                <a:latin typeface="Verdana"/>
                <a:cs typeface="Verdana"/>
              </a:rPr>
              <a:t>units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per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structure.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Descriptions </a:t>
            </a:r>
            <a:r>
              <a:rPr sz="2200" dirty="0">
                <a:latin typeface="Verdana"/>
                <a:cs typeface="Verdana"/>
              </a:rPr>
              <a:t>of</a:t>
            </a:r>
            <a:r>
              <a:rPr sz="2200" spc="4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4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2</a:t>
            </a:r>
            <a:r>
              <a:rPr sz="2200" spc="4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maps:</a:t>
            </a:r>
            <a:r>
              <a:rPr sz="2200" spc="25" dirty="0">
                <a:latin typeface="Verdana"/>
                <a:cs typeface="Verdana"/>
              </a:rPr>
              <a:t> </a:t>
            </a:r>
            <a:r>
              <a:rPr sz="2200" i="1" dirty="0">
                <a:latin typeface="Verdana"/>
                <a:cs typeface="Verdana"/>
              </a:rPr>
              <a:t>A</a:t>
            </a:r>
            <a:r>
              <a:rPr sz="2200" dirty="0">
                <a:latin typeface="Verdana"/>
                <a:cs typeface="Verdana"/>
              </a:rPr>
              <a:t>,</a:t>
            </a:r>
            <a:r>
              <a:rPr sz="2200" spc="4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Shaking, </a:t>
            </a:r>
            <a:r>
              <a:rPr sz="2200" dirty="0">
                <a:latin typeface="Verdana"/>
                <a:cs typeface="Verdana"/>
              </a:rPr>
              <a:t>landslide,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and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liquefaction </a:t>
            </a:r>
            <a:r>
              <a:rPr sz="2200" dirty="0">
                <a:latin typeface="Verdana"/>
                <a:cs typeface="Verdana"/>
              </a:rPr>
              <a:t>hazards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only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(without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fire).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i="1" spc="-25" dirty="0">
                <a:latin typeface="Verdana"/>
                <a:cs typeface="Verdana"/>
              </a:rPr>
              <a:t>B</a:t>
            </a:r>
            <a:r>
              <a:rPr sz="2200" spc="-25" dirty="0">
                <a:latin typeface="Verdana"/>
                <a:cs typeface="Verdana"/>
              </a:rPr>
              <a:t>, </a:t>
            </a:r>
            <a:r>
              <a:rPr sz="2200" dirty="0">
                <a:latin typeface="Verdana"/>
                <a:cs typeface="Verdana"/>
              </a:rPr>
              <a:t>Shaking,</a:t>
            </a:r>
            <a:r>
              <a:rPr sz="2200" spc="8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landslide,</a:t>
            </a:r>
            <a:r>
              <a:rPr sz="2200" spc="8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liquefaction, </a:t>
            </a:r>
            <a:r>
              <a:rPr sz="2200" dirty="0">
                <a:latin typeface="Verdana"/>
                <a:cs typeface="Verdana"/>
              </a:rPr>
              <a:t>and</a:t>
            </a:r>
            <a:r>
              <a:rPr sz="2200" spc="4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fire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hazards.</a:t>
            </a:r>
            <a:endParaRPr sz="2200">
              <a:latin typeface="Verdana"/>
              <a:cs typeface="Verdana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7088" y="1047088"/>
            <a:ext cx="12809028" cy="921437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967</Words>
  <Application>Microsoft Office PowerPoint</Application>
  <PresentationFormat>Custom</PresentationFormat>
  <Paragraphs>144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Calibri</vt:lpstr>
      <vt:lpstr>SF Compact Display</vt:lpstr>
      <vt:lpstr>Times New Roman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Estimated building-restoration delays following the magnitude 7.0 mainshock of the HayWired Earthquake Scenario.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Lorenzo Mendoza</cp:lastModifiedBy>
  <cp:revision>1</cp:revision>
  <dcterms:created xsi:type="dcterms:W3CDTF">2023-04-03T04:49:48Z</dcterms:created>
  <dcterms:modified xsi:type="dcterms:W3CDTF">2023-04-03T04:50:04Z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2023-04-01T00:00:00Z</vt:filetime>
  </property>
  <property fmtid="{D5CDD505-2E9C-101B-9397-08002B2CF9AE}" pid="3" name="Creator">
    <vt:lpwstr>Adobe InDesign 18.2 (Windows)</vt:lpwstr>
  </property>
  <property fmtid="{D5CDD505-2E9C-101B-9397-08002B2CF9AE}" pid="4" name="LastSaved">
    <vt:filetime>2023-04-03T00:00:00Z</vt:filetime>
  </property>
  <property fmtid="{D5CDD505-2E9C-101B-9397-08002B2CF9AE}" pid="5" name="Producer">
    <vt:lpwstr>Adobe PDF Library 17.0</vt:lpwstr>
  </property>
</Properties>
</file>