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61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70545" y="1589249"/>
            <a:ext cx="12016105" cy="832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245145" y="2844014"/>
            <a:ext cx="13614400" cy="5586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805976" y="10406158"/>
            <a:ext cx="302259" cy="2292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44145">
              <a:lnSpc>
                <a:spcPct val="100000"/>
              </a:lnSpc>
              <a:spcBef>
                <a:spcPts val="125"/>
              </a:spcBef>
            </a:pPr>
            <a:fld id="{81D60167-4931-47E6-BA6A-407CBD079E47}" type="slidenum">
              <a:rPr spc="10" dirty="0"/>
              <a:t>‹#›</a:t>
            </a:fld>
            <a:endParaRPr spc="1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A24B021A-6FA3-6375-282C-C1F7C63E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2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6B6D8D9-9C87-380A-E1C8-1B711DD060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1753" y="1670106"/>
            <a:ext cx="13882946" cy="794922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379503" y="4540706"/>
            <a:ext cx="3537585" cy="45491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Line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graph</a:t>
            </a:r>
            <a:r>
              <a:rPr sz="2450" b="1" spc="-10" dirty="0">
                <a:latin typeface="Verdana"/>
                <a:cs typeface="Verdana"/>
              </a:rPr>
              <a:t> showing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electric</a:t>
            </a:r>
            <a:r>
              <a:rPr sz="2450" b="1" spc="-10" dirty="0">
                <a:latin typeface="Verdana"/>
                <a:cs typeface="Verdana"/>
              </a:rPr>
              <a:t> power </a:t>
            </a:r>
            <a:r>
              <a:rPr sz="2450" b="1" dirty="0">
                <a:latin typeface="Verdana"/>
                <a:cs typeface="Verdana"/>
              </a:rPr>
              <a:t>restoration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curve</a:t>
            </a:r>
            <a:r>
              <a:rPr sz="2450" b="1" dirty="0">
                <a:latin typeface="Verdana"/>
                <a:cs typeface="Verdana"/>
              </a:rPr>
              <a:t> by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county</a:t>
            </a:r>
            <a:r>
              <a:rPr sz="2450" b="1" spc="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for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the </a:t>
            </a:r>
            <a:r>
              <a:rPr sz="2450" dirty="0">
                <a:latin typeface="Verdana"/>
                <a:cs typeface="Verdana"/>
              </a:rPr>
              <a:t>HayWired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Earthquake </a:t>
            </a:r>
            <a:r>
              <a:rPr sz="2450" dirty="0">
                <a:latin typeface="Verdana"/>
                <a:cs typeface="Verdana"/>
              </a:rPr>
              <a:t>Scenario </a:t>
            </a:r>
            <a:r>
              <a:rPr sz="2450" spc="-10" dirty="0">
                <a:latin typeface="Verdana"/>
                <a:cs typeface="Verdana"/>
              </a:rPr>
              <a:t>mainshock</a:t>
            </a:r>
            <a:r>
              <a:rPr sz="2450" spc="6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in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 nine </a:t>
            </a:r>
            <a:r>
              <a:rPr sz="2450" spc="-10" dirty="0">
                <a:latin typeface="Verdana"/>
                <a:cs typeface="Verdana"/>
              </a:rPr>
              <a:t>counties </a:t>
            </a:r>
            <a:r>
              <a:rPr sz="2450" dirty="0">
                <a:latin typeface="Verdana"/>
                <a:cs typeface="Verdana"/>
              </a:rPr>
              <a:t>adjacent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 </a:t>
            </a:r>
            <a:r>
              <a:rPr sz="2450" spc="-25" dirty="0">
                <a:latin typeface="Verdana"/>
                <a:cs typeface="Verdana"/>
              </a:rPr>
              <a:t>San </a:t>
            </a:r>
            <a:r>
              <a:rPr sz="2450" dirty="0">
                <a:latin typeface="Verdana"/>
                <a:cs typeface="Verdana"/>
              </a:rPr>
              <a:t>Francisco</a:t>
            </a:r>
            <a:r>
              <a:rPr sz="2450" spc="-4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Bay, </a:t>
            </a:r>
            <a:r>
              <a:rPr sz="2450" dirty="0">
                <a:latin typeface="Verdana"/>
                <a:cs typeface="Verdana"/>
              </a:rPr>
              <a:t>California.</a:t>
            </a:r>
            <a:r>
              <a:rPr sz="2450" spc="-20" dirty="0">
                <a:latin typeface="Verdana"/>
                <a:cs typeface="Verdana"/>
              </a:rPr>
              <a:t> From</a:t>
            </a:r>
            <a:r>
              <a:rPr sz="2450" spc="6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Jones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others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(this </a:t>
            </a:r>
            <a:r>
              <a:rPr sz="2450" spc="-10" dirty="0">
                <a:latin typeface="Verdana"/>
                <a:cs typeface="Verdana"/>
              </a:rPr>
              <a:t>volume).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10" dirty="0"/>
              <a:t>9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45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3A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36440" y="6577675"/>
            <a:ext cx="7796530" cy="172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Bay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Area,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ground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shaking </a:t>
            </a:r>
            <a:r>
              <a:rPr sz="2200" b="1" dirty="0">
                <a:latin typeface="Verdana"/>
                <a:cs typeface="Verdana"/>
              </a:rPr>
              <a:t>as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result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Scenario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Hayward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Fault.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Ground-</a:t>
            </a:r>
            <a:r>
              <a:rPr sz="2200" spc="-10" dirty="0">
                <a:latin typeface="Verdana"/>
                <a:cs typeface="Verdana"/>
              </a:rPr>
              <a:t>shaking </a:t>
            </a:r>
            <a:r>
              <a:rPr sz="2200" dirty="0">
                <a:latin typeface="Verdana"/>
                <a:cs typeface="Verdana"/>
              </a:rPr>
              <a:t>classifications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used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this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chapter.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M</a:t>
            </a:r>
            <a:r>
              <a:rPr sz="1950" i="1" baseline="-32051" dirty="0">
                <a:latin typeface="Verdana"/>
                <a:cs typeface="Verdana"/>
              </a:rPr>
              <a:t>w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moment magnitude.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982" y="1047088"/>
            <a:ext cx="8857297" cy="921588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3514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3B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36440" y="6577675"/>
            <a:ext cx="7796530" cy="172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Bay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Area,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ground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shaking </a:t>
            </a:r>
            <a:r>
              <a:rPr sz="2200" b="1" dirty="0">
                <a:latin typeface="Verdana"/>
                <a:cs typeface="Verdana"/>
              </a:rPr>
              <a:t>as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result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HayWired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Earthquake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Scenario </a:t>
            </a:r>
            <a:r>
              <a:rPr sz="2200" b="1" dirty="0">
                <a:latin typeface="Verdana"/>
                <a:cs typeface="Verdana"/>
              </a:rPr>
              <a:t>mainshock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Hayward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Fault.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Ground-</a:t>
            </a:r>
            <a:r>
              <a:rPr sz="2200" spc="-10" dirty="0">
                <a:latin typeface="Verdana"/>
                <a:cs typeface="Verdana"/>
              </a:rPr>
              <a:t>shaking </a:t>
            </a:r>
            <a:r>
              <a:rPr sz="2200" dirty="0">
                <a:latin typeface="Verdana"/>
                <a:cs typeface="Verdana"/>
              </a:rPr>
              <a:t>classifications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used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this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chapter.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M</a:t>
            </a:r>
            <a:r>
              <a:rPr sz="1950" i="1" baseline="-32051" dirty="0">
                <a:latin typeface="Verdana"/>
                <a:cs typeface="Verdana"/>
              </a:rPr>
              <a:t>w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moment magnitude.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4982" y="1047088"/>
            <a:ext cx="8857297" cy="890911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2689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1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18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4499947" y="2774649"/>
            <a:ext cx="4571365" cy="6132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129539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Line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graph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Bay </a:t>
            </a:r>
            <a:r>
              <a:rPr sz="2200" b="1" dirty="0">
                <a:latin typeface="Verdana"/>
                <a:cs typeface="Verdana"/>
              </a:rPr>
              <a:t>Area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Rapid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Transit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(BART) </a:t>
            </a:r>
            <a:r>
              <a:rPr sz="2200" b="1" dirty="0">
                <a:latin typeface="Verdana"/>
                <a:cs typeface="Verdana"/>
              </a:rPr>
              <a:t>facility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restoration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curve</a:t>
            </a:r>
            <a:endParaRPr sz="2200">
              <a:latin typeface="Verdana"/>
              <a:cs typeface="Verdana"/>
            </a:endParaRPr>
          </a:p>
          <a:p>
            <a:pPr marL="12700" marR="12700">
              <a:lnSpc>
                <a:spcPct val="101200"/>
              </a:lnSpc>
            </a:pPr>
            <a:r>
              <a:rPr sz="2200" b="1" dirty="0">
                <a:latin typeface="Verdana"/>
                <a:cs typeface="Verdana"/>
              </a:rPr>
              <a:t>by</a:t>
            </a:r>
            <a:r>
              <a:rPr sz="2200" b="1" spc="4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county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 </a:t>
            </a:r>
            <a:r>
              <a:rPr sz="2200" dirty="0">
                <a:latin typeface="Verdana"/>
                <a:cs typeface="Verdana"/>
              </a:rPr>
              <a:t>estimates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only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apply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stations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original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BART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system </a:t>
            </a:r>
            <a:r>
              <a:rPr sz="2200" dirty="0">
                <a:latin typeface="Verdana"/>
                <a:cs typeface="Verdana"/>
              </a:rPr>
              <a:t>(built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between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1972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</a:t>
            </a:r>
            <a:r>
              <a:rPr sz="2200" spc="5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1976).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does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Warm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Springs/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South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Fremont,</a:t>
            </a:r>
            <a:endParaRPr sz="2200">
              <a:latin typeface="Verdana"/>
              <a:cs typeface="Verdana"/>
            </a:endParaRPr>
          </a:p>
          <a:p>
            <a:pPr marL="12700" marR="5461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Milpitas,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Berryessa</a:t>
            </a:r>
            <a:r>
              <a:rPr sz="2200" spc="5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stations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which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opened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assessment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was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completed.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Only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stations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between </a:t>
            </a:r>
            <a:r>
              <a:rPr sz="2200" dirty="0">
                <a:latin typeface="Verdana"/>
                <a:cs typeface="Verdana"/>
              </a:rPr>
              <a:t>1996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2016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in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base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number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stations </a:t>
            </a:r>
            <a:r>
              <a:rPr sz="2200" dirty="0">
                <a:latin typeface="Verdana"/>
                <a:cs typeface="Verdana"/>
              </a:rPr>
              <a:t>used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estimate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station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service fraction.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7138" y="1842951"/>
            <a:ext cx="13119242" cy="75387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4551359" cy="9214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107563"/>
            <a:ext cx="8602345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multi-hazard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Bay </a:t>
            </a:r>
            <a:r>
              <a:rPr sz="2200" b="1" dirty="0">
                <a:latin typeface="Verdana"/>
                <a:cs typeface="Verdana"/>
              </a:rPr>
              <a:t>Area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Rapid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Transit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(BART)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system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relative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the </a:t>
            </a:r>
            <a:r>
              <a:rPr sz="2200" b="1" dirty="0">
                <a:latin typeface="Verdana"/>
                <a:cs typeface="Verdana"/>
              </a:rPr>
              <a:t>BART-estimated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shaking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potential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10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Scenario.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does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include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Warm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Springs/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South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Fremont,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Milpitas,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Berryessa </a:t>
            </a:r>
            <a:r>
              <a:rPr sz="2200" dirty="0">
                <a:latin typeface="Verdana"/>
                <a:cs typeface="Verdana"/>
              </a:rPr>
              <a:t>stations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which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opened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assessment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completed.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51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4,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13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4130870" cy="921437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107563"/>
            <a:ext cx="8326755" cy="20612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multi-hazard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Bay </a:t>
            </a:r>
            <a:r>
              <a:rPr sz="2200" b="1" dirty="0">
                <a:latin typeface="Verdana"/>
                <a:cs typeface="Verdana"/>
              </a:rPr>
              <a:t>Area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Rapid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Transit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(BART)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system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relative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BART- </a:t>
            </a:r>
            <a:r>
              <a:rPr sz="2200" b="1" dirty="0">
                <a:latin typeface="Verdana"/>
                <a:cs typeface="Verdana"/>
              </a:rPr>
              <a:t>estimated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facility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repair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duration</a:t>
            </a:r>
            <a:r>
              <a:rPr sz="2200" b="1" spc="10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Scenario.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does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Warm </a:t>
            </a:r>
            <a:r>
              <a:rPr sz="2200" dirty="0">
                <a:latin typeface="Verdana"/>
                <a:cs typeface="Verdana"/>
              </a:rPr>
              <a:t>Springs/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South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Fremont,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Milpitas,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Berryessa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stations </a:t>
            </a:r>
            <a:r>
              <a:rPr sz="2200" dirty="0">
                <a:latin typeface="Verdana"/>
                <a:cs typeface="Verdana"/>
              </a:rPr>
              <a:t>which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opened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assessment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completed.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51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4,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14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3967186" cy="921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786076"/>
            <a:ext cx="847598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the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multi-hazard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exposure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roadways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potential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impacts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to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California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Department</a:t>
            </a:r>
            <a:endParaRPr sz="2200">
              <a:latin typeface="Verdana"/>
              <a:cs typeface="Verdana"/>
            </a:endParaRPr>
          </a:p>
          <a:p>
            <a:pPr marL="12700" marR="577215">
              <a:lnSpc>
                <a:spcPct val="101200"/>
              </a:lnSpc>
            </a:pP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Transportation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highway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bridges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51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pc="-25" dirty="0"/>
              <a:t>15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3764939" cy="921437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311593" y="5786076"/>
            <a:ext cx="8401050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repair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times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for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highway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bridges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as </a:t>
            </a:r>
            <a:r>
              <a:rPr sz="2200" dirty="0">
                <a:latin typeface="Verdana"/>
                <a:cs typeface="Verdana"/>
              </a:rPr>
              <a:t>determined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California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Department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Transportation </a:t>
            </a:r>
            <a:r>
              <a:rPr sz="2200" dirty="0">
                <a:latin typeface="Verdana"/>
                <a:cs typeface="Verdana"/>
              </a:rPr>
              <a:t>relative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multi-hazard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exposure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Scenario.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528510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65" dirty="0">
                <a:latin typeface="Verdana"/>
                <a:cs typeface="Verdana"/>
              </a:rPr>
              <a:t>T,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Appendix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5,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3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pc="-25" dirty="0"/>
              <a:t>16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8625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spc="-10" dirty="0">
                <a:latin typeface="Verdana"/>
                <a:cs typeface="Verdana"/>
              </a:rPr>
              <a:t>Table</a:t>
            </a:r>
            <a:r>
              <a:rPr sz="1300" spc="1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A1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73906" y="9256278"/>
            <a:ext cx="13018135" cy="8324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800"/>
              </a:lnSpc>
              <a:spcBef>
                <a:spcPts val="95"/>
              </a:spcBef>
            </a:pPr>
            <a:r>
              <a:rPr sz="1750" dirty="0">
                <a:latin typeface="Verdana"/>
                <a:cs typeface="Verdana"/>
              </a:rPr>
              <a:t>[Codes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in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parentheses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Hazus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occupancy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classes.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Single-</a:t>
            </a:r>
            <a:r>
              <a:rPr sz="1750" dirty="0">
                <a:latin typeface="Verdana"/>
                <a:cs typeface="Verdana"/>
              </a:rPr>
              <a:t>family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and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duplex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dwellings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are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listed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separately</a:t>
            </a:r>
            <a:r>
              <a:rPr sz="1750" spc="-10" dirty="0">
                <a:latin typeface="Verdana"/>
                <a:cs typeface="Verdana"/>
              </a:rPr>
              <a:t> since </a:t>
            </a:r>
            <a:r>
              <a:rPr sz="1750" dirty="0">
                <a:latin typeface="Verdana"/>
                <a:cs typeface="Verdana"/>
              </a:rPr>
              <a:t>Hazus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assigns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the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same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repair</a:t>
            </a:r>
            <a:r>
              <a:rPr sz="1750" spc="-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cost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ratios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and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recovery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times</a:t>
            </a:r>
            <a:r>
              <a:rPr sz="1750" spc="-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to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duplexes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it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does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to</a:t>
            </a:r>
            <a:r>
              <a:rPr sz="1750" spc="-1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other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multifamily</a:t>
            </a:r>
            <a:r>
              <a:rPr sz="1750" spc="-10" dirty="0">
                <a:latin typeface="Verdana"/>
                <a:cs typeface="Verdana"/>
              </a:rPr>
              <a:t> dwellings. </a:t>
            </a:r>
            <a:r>
              <a:rPr sz="1750" dirty="0">
                <a:latin typeface="Verdana"/>
                <a:cs typeface="Verdana"/>
              </a:rPr>
              <a:t>Data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from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Federal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Emergency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Management</a:t>
            </a:r>
            <a:r>
              <a:rPr sz="1750" spc="-20" dirty="0">
                <a:latin typeface="Verdana"/>
                <a:cs typeface="Verdana"/>
              </a:rPr>
              <a:t> </a:t>
            </a:r>
            <a:r>
              <a:rPr sz="1750" dirty="0">
                <a:latin typeface="Verdana"/>
                <a:cs typeface="Verdana"/>
              </a:rPr>
              <a:t>Agency</a:t>
            </a:r>
            <a:r>
              <a:rPr sz="1750" spc="-15" dirty="0">
                <a:latin typeface="Verdana"/>
                <a:cs typeface="Verdana"/>
              </a:rPr>
              <a:t> </a:t>
            </a:r>
            <a:r>
              <a:rPr sz="1750" spc="-10" dirty="0">
                <a:latin typeface="Verdana"/>
                <a:cs typeface="Verdana"/>
              </a:rPr>
              <a:t>(2012)]</a:t>
            </a:r>
            <a:endParaRPr sz="175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b="1" dirty="0">
                <a:latin typeface="Verdana"/>
                <a:cs typeface="Verdana"/>
              </a:rPr>
              <a:t>Estimated</a:t>
            </a:r>
            <a:r>
              <a:rPr b="1" spc="-135" dirty="0">
                <a:latin typeface="Verdana"/>
                <a:cs typeface="Verdana"/>
              </a:rPr>
              <a:t> </a:t>
            </a:r>
            <a:r>
              <a:rPr b="1" spc="-25" dirty="0">
                <a:latin typeface="Verdana"/>
                <a:cs typeface="Verdana"/>
              </a:rPr>
              <a:t>building-</a:t>
            </a:r>
            <a:r>
              <a:rPr b="1" dirty="0">
                <a:latin typeface="Verdana"/>
                <a:cs typeface="Verdana"/>
              </a:rPr>
              <a:t>restoration</a:t>
            </a:r>
            <a:r>
              <a:rPr b="1" spc="-135" dirty="0">
                <a:latin typeface="Verdana"/>
                <a:cs typeface="Verdana"/>
              </a:rPr>
              <a:t> </a:t>
            </a:r>
            <a:r>
              <a:rPr b="1" dirty="0">
                <a:latin typeface="Verdana"/>
                <a:cs typeface="Verdana"/>
              </a:rPr>
              <a:t>delays</a:t>
            </a:r>
            <a:r>
              <a:rPr b="1" spc="-125" dirty="0">
                <a:latin typeface="Verdana"/>
                <a:cs typeface="Verdana"/>
              </a:rPr>
              <a:t> </a:t>
            </a:r>
            <a:r>
              <a:rPr dirty="0"/>
              <a:t>following</a:t>
            </a:r>
            <a:r>
              <a:rPr spc="-130" dirty="0"/>
              <a:t> </a:t>
            </a:r>
            <a:r>
              <a:rPr dirty="0"/>
              <a:t>the</a:t>
            </a:r>
            <a:r>
              <a:rPr spc="-135" dirty="0"/>
              <a:t> </a:t>
            </a:r>
            <a:r>
              <a:rPr dirty="0"/>
              <a:t>magnitude</a:t>
            </a:r>
            <a:r>
              <a:rPr spc="-140" dirty="0"/>
              <a:t> </a:t>
            </a:r>
            <a:r>
              <a:rPr spc="-25" dirty="0"/>
              <a:t>7.0 </a:t>
            </a:r>
            <a:r>
              <a:rPr dirty="0"/>
              <a:t>mainshock</a:t>
            </a:r>
            <a:r>
              <a:rPr spc="-125" dirty="0"/>
              <a:t> </a:t>
            </a:r>
            <a:r>
              <a:rPr dirty="0"/>
              <a:t>of</a:t>
            </a:r>
            <a:r>
              <a:rPr spc="-125" dirty="0"/>
              <a:t> </a:t>
            </a:r>
            <a:r>
              <a:rPr dirty="0"/>
              <a:t>the</a:t>
            </a:r>
            <a:r>
              <a:rPr spc="-125" dirty="0"/>
              <a:t> </a:t>
            </a:r>
            <a:r>
              <a:rPr dirty="0"/>
              <a:t>HayWired</a:t>
            </a:r>
            <a:r>
              <a:rPr spc="-125" dirty="0"/>
              <a:t> </a:t>
            </a:r>
            <a:r>
              <a:rPr dirty="0"/>
              <a:t>Earthquake</a:t>
            </a:r>
            <a:r>
              <a:rPr spc="-125" dirty="0"/>
              <a:t> </a:t>
            </a:r>
            <a:r>
              <a:rPr spc="-10" dirty="0"/>
              <a:t>Scenario.</a:t>
            </a: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283245" y="2844014"/>
          <a:ext cx="13614400" cy="5586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87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0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23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04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27380">
                <a:tc rowSpan="2">
                  <a:txBody>
                    <a:bodyPr/>
                    <a:lstStyle/>
                    <a:p>
                      <a:pPr marL="1692275" marR="295910" indent="-1390015">
                        <a:lnSpc>
                          <a:spcPct val="101200"/>
                        </a:lnSpc>
                        <a:spcBef>
                          <a:spcPts val="1639"/>
                        </a:spcBef>
                      </a:pP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Residential</a:t>
                      </a:r>
                      <a:r>
                        <a:rPr sz="3050" b="1" spc="114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dwelling </a:t>
                      </a:r>
                      <a:r>
                        <a:rPr sz="3050" b="1" spc="-20" dirty="0">
                          <a:latin typeface="SF Compact Display"/>
                          <a:cs typeface="SF Compact Display"/>
                        </a:rPr>
                        <a:t>type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208279" marB="0">
                    <a:lnT w="28575">
                      <a:solidFill>
                        <a:srgbClr val="768F6D"/>
                      </a:solidFill>
                      <a:prstDash val="solid"/>
                    </a:lnT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Hazus</a:t>
                      </a:r>
                      <a:r>
                        <a:rPr sz="3050" b="1" spc="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dirty="0">
                          <a:latin typeface="SF Compact Display"/>
                          <a:cs typeface="SF Compact Display"/>
                        </a:rPr>
                        <a:t>damage</a:t>
                      </a:r>
                      <a:r>
                        <a:rPr sz="3050" b="1" spc="85" dirty="0"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state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T w="28575">
                      <a:solidFill>
                        <a:srgbClr val="768F6D"/>
                      </a:solidFill>
                      <a:prstDash val="solid"/>
                    </a:lnT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4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8279" marB="0">
                    <a:lnT w="28575">
                      <a:solidFill>
                        <a:srgbClr val="768F6D"/>
                      </a:solidFill>
                      <a:prstDash val="solid"/>
                    </a:lnT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Slight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R w="28575">
                      <a:solidFill>
                        <a:srgbClr val="768F6D"/>
                      </a:solidFill>
                      <a:prstDash val="solid"/>
                    </a:lnR>
                    <a:lnT w="28575">
                      <a:solidFill>
                        <a:srgbClr val="768F6D"/>
                      </a:solidFill>
                      <a:prstDash val="solid"/>
                    </a:lnT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Moderate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768F6D"/>
                      </a:solidFill>
                      <a:prstDash val="solid"/>
                    </a:lnL>
                    <a:lnR w="28575">
                      <a:solidFill>
                        <a:srgbClr val="768F6D"/>
                      </a:solidFill>
                      <a:prstDash val="solid"/>
                    </a:lnR>
                    <a:lnT w="28575">
                      <a:solidFill>
                        <a:srgbClr val="768F6D"/>
                      </a:solidFill>
                      <a:prstDash val="solid"/>
                    </a:lnT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Extensive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768F6D"/>
                      </a:solidFill>
                      <a:prstDash val="solid"/>
                    </a:lnL>
                    <a:lnR w="28575">
                      <a:solidFill>
                        <a:srgbClr val="768F6D"/>
                      </a:solidFill>
                      <a:prstDash val="solid"/>
                    </a:lnR>
                    <a:lnT w="28575">
                      <a:solidFill>
                        <a:srgbClr val="768F6D"/>
                      </a:solidFill>
                      <a:prstDash val="solid"/>
                    </a:lnT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3050" b="1" spc="-10" dirty="0">
                          <a:latin typeface="SF Compact Display"/>
                          <a:cs typeface="SF Compact Display"/>
                        </a:rPr>
                        <a:t>Complete</a:t>
                      </a:r>
                      <a:endParaRPr sz="3050">
                        <a:latin typeface="SF Compact Display"/>
                        <a:cs typeface="SF Compact Display"/>
                      </a:endParaRPr>
                    </a:p>
                  </a:txBody>
                  <a:tcPr marL="0" marR="0" marT="66675" marB="0">
                    <a:lnL w="28575">
                      <a:solidFill>
                        <a:srgbClr val="768F6D"/>
                      </a:solidFill>
                      <a:prstDash val="solid"/>
                    </a:lnL>
                    <a:lnT w="28575">
                      <a:solidFill>
                        <a:srgbClr val="768F6D"/>
                      </a:solidFill>
                      <a:prstDash val="solid"/>
                    </a:lnT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385">
                <a:tc gridSpan="5">
                  <a:txBody>
                    <a:bodyPr/>
                    <a:lstStyle/>
                    <a:p>
                      <a:pPr marL="329565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Structural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and</a:t>
                      </a:r>
                      <a:r>
                        <a:rPr sz="2650" spc="-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nonstructural</a:t>
                      </a:r>
                      <a:r>
                        <a:rPr sz="2650" spc="-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repair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cost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ratios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(percentage</a:t>
                      </a:r>
                      <a:r>
                        <a:rPr sz="2650" spc="-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of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building</a:t>
                      </a:r>
                      <a:r>
                        <a:rPr sz="2650" spc="-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replacement</a:t>
                      </a:r>
                      <a:r>
                        <a:rPr sz="2650" spc="-5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cost)</a:t>
                      </a:r>
                      <a:endParaRPr sz="2650">
                        <a:latin typeface="SF Compact Display"/>
                        <a:cs typeface="SF Compact Display"/>
                      </a:endParaRPr>
                    </a:p>
                  </a:txBody>
                  <a:tcPr marL="0" marR="0" marT="5080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28575" cap="flat" cmpd="sng" algn="ctr">
                      <a:solidFill>
                        <a:srgbClr val="768F6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Single</a:t>
                      </a:r>
                      <a:r>
                        <a:rPr sz="2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family</a:t>
                      </a:r>
                      <a:r>
                        <a:rPr sz="2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(RES1)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44.7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Duplex</a:t>
                      </a:r>
                      <a:r>
                        <a:rPr sz="26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(RES3A)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41.3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Multifamily</a:t>
                      </a:r>
                      <a:r>
                        <a:rPr sz="2650" spc="-1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(RES3B–F)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2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41.3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100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210">
                <a:tc gridSpan="5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Median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time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for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building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repair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and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return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to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function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(number</a:t>
                      </a:r>
                      <a:r>
                        <a:rPr sz="2650" spc="-6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of</a:t>
                      </a:r>
                      <a:r>
                        <a:rPr sz="2650" spc="-65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 </a:t>
                      </a:r>
                      <a:r>
                        <a:rPr sz="2650" spc="-10" dirty="0">
                          <a:solidFill>
                            <a:srgbClr val="FFFFFF"/>
                          </a:solidFill>
                          <a:latin typeface="SF Compact Display"/>
                          <a:cs typeface="SF Compact Display"/>
                        </a:rPr>
                        <a:t>days)</a:t>
                      </a:r>
                      <a:endParaRPr sz="2650">
                        <a:latin typeface="SF Compact Display"/>
                        <a:cs typeface="SF Compact Display"/>
                      </a:endParaRPr>
                    </a:p>
                  </a:txBody>
                  <a:tcPr marL="0" marR="0" marT="3683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768F6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Single</a:t>
                      </a:r>
                      <a:r>
                        <a:rPr sz="2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dirty="0">
                          <a:latin typeface="Verdana"/>
                          <a:cs typeface="Verdana"/>
                        </a:rPr>
                        <a:t>family</a:t>
                      </a:r>
                      <a:r>
                        <a:rPr sz="2650" spc="-1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(RES1)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9525">
                      <a:solidFill>
                        <a:srgbClr val="D9D9D9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5" dirty="0">
                          <a:latin typeface="Verdana"/>
                          <a:cs typeface="Verdana"/>
                        </a:rPr>
                        <a:t>2–5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90–360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180–720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Duplex</a:t>
                      </a:r>
                      <a:r>
                        <a:rPr sz="2650" spc="-10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(RES3A)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T w="9525">
                      <a:solidFill>
                        <a:srgbClr val="D9D9D9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5–10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120–480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240–960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dirty="0">
                          <a:latin typeface="Verdana"/>
                          <a:cs typeface="Verdana"/>
                        </a:rPr>
                        <a:t>Multifamily</a:t>
                      </a:r>
                      <a:r>
                        <a:rPr sz="2650" spc="-18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650" spc="-10" dirty="0">
                          <a:latin typeface="Verdana"/>
                          <a:cs typeface="Verdana"/>
                        </a:rPr>
                        <a:t>(RES3B–F)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20" dirty="0">
                          <a:latin typeface="Verdana"/>
                          <a:cs typeface="Verdana"/>
                        </a:rPr>
                        <a:t>5–10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30–120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120–480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2650" spc="-10" dirty="0">
                          <a:latin typeface="Verdana"/>
                          <a:cs typeface="Verdana"/>
                        </a:rPr>
                        <a:t>240–960</a:t>
                      </a:r>
                      <a:endParaRPr sz="2650">
                        <a:latin typeface="Verdana"/>
                        <a:cs typeface="Verdana"/>
                      </a:endParaRPr>
                    </a:p>
                  </a:txBody>
                  <a:tcPr marL="0" marR="0" marT="60960" marB="0">
                    <a:lnL w="9525">
                      <a:solidFill>
                        <a:srgbClr val="D9D9D9"/>
                      </a:solidFill>
                      <a:prstDash val="solid"/>
                    </a:lnL>
                    <a:lnR w="9525">
                      <a:solidFill>
                        <a:srgbClr val="D9D9D9"/>
                      </a:solidFill>
                      <a:prstDash val="solid"/>
                    </a:lnR>
                    <a:lnB w="28575">
                      <a:solidFill>
                        <a:srgbClr val="768F6D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6148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U,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831376" y="10407057"/>
            <a:ext cx="23876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-25" dirty="0">
                <a:latin typeface="Verdana"/>
                <a:cs typeface="Verdana"/>
              </a:rPr>
              <a:t>18</a:t>
            </a:r>
            <a:endParaRPr sz="13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8031453" cy="921287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452980" y="6350945"/>
            <a:ext cx="9593580" cy="3079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areas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concentrated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economic </a:t>
            </a:r>
            <a:r>
              <a:rPr sz="2200" b="1" dirty="0">
                <a:latin typeface="Verdana"/>
                <a:cs typeface="Verdana"/>
              </a:rPr>
              <a:t>subareas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result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caused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mainshock.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Areas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concentrated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defined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census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tracts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20%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total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building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extensive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complete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ground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damages.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each </a:t>
            </a:r>
            <a:r>
              <a:rPr sz="2200" dirty="0">
                <a:latin typeface="Verdana"/>
                <a:cs typeface="Verdana"/>
              </a:rPr>
              <a:t>economic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subarea,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percentage</a:t>
            </a:r>
            <a:r>
              <a:rPr sz="2200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residential,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nonresidential,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total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footage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extensive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complete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state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integrated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also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provided.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25577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A,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1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744813" y="6772433"/>
            <a:ext cx="8098155" cy="11563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U.S.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Geological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Survey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ShakeMap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the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3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Scenario’s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hypothetical </a:t>
            </a:r>
            <a:r>
              <a:rPr sz="2450" b="1" dirty="0">
                <a:latin typeface="Verdana"/>
                <a:cs typeface="Verdana"/>
              </a:rPr>
              <a:t>magnitude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7.0</a:t>
            </a:r>
            <a:r>
              <a:rPr sz="2450" b="1" spc="-10" dirty="0">
                <a:latin typeface="Verdana"/>
                <a:cs typeface="Verdana"/>
              </a:rPr>
              <a:t> mainshock.</a:t>
            </a:r>
            <a:endParaRPr sz="245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47088" y="1047088"/>
            <a:ext cx="18426430" cy="9219565"/>
            <a:chOff x="1047088" y="1047088"/>
            <a:chExt cx="18426430" cy="921956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047088"/>
              <a:ext cx="9710422" cy="921919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346879" y="8240576"/>
              <a:ext cx="9126329" cy="183493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238235" y="6930014"/>
            <a:ext cx="6737984" cy="30791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Cartoon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possible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home- </a:t>
            </a:r>
            <a:r>
              <a:rPr sz="2200" b="1" dirty="0">
                <a:latin typeface="Verdana"/>
                <a:cs typeface="Verdana"/>
              </a:rPr>
              <a:t>workplace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relations</a:t>
            </a:r>
            <a:r>
              <a:rPr sz="2200" b="1" spc="9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associated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with</a:t>
            </a:r>
            <a:r>
              <a:rPr sz="2200" b="1" spc="95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areas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concentrated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and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less-</a:t>
            </a:r>
            <a:r>
              <a:rPr sz="2200" b="1" spc="-10" dirty="0">
                <a:latin typeface="Verdana"/>
                <a:cs typeface="Verdana"/>
              </a:rPr>
              <a:t>concentrated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resulting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HayWired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Bay </a:t>
            </a:r>
            <a:r>
              <a:rPr sz="2200" dirty="0">
                <a:latin typeface="Verdana"/>
                <a:cs typeface="Verdana"/>
              </a:rPr>
              <a:t>Area.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Employee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numbers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calculated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the </a:t>
            </a:r>
            <a:r>
              <a:rPr sz="2200" dirty="0">
                <a:latin typeface="Verdana"/>
                <a:cs typeface="Verdana"/>
              </a:rPr>
              <a:t>nine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all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(ground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shaking, </a:t>
            </a:r>
            <a:r>
              <a:rPr sz="2200" dirty="0">
                <a:latin typeface="Verdana"/>
                <a:cs typeface="Verdana"/>
              </a:rPr>
              <a:t>landslide,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following earthquake).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7" y="1358602"/>
            <a:ext cx="14896489" cy="859135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46913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V5,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pc="-25" dirty="0"/>
              <a:t>19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01679" y="4248392"/>
            <a:ext cx="9871710" cy="3757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4892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worker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commute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flow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into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areas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of </a:t>
            </a:r>
            <a:r>
              <a:rPr sz="2200" b="1" dirty="0">
                <a:latin typeface="Verdana"/>
                <a:cs typeface="Verdana"/>
              </a:rPr>
              <a:t>concentrated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(all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hazards)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central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Alameda </a:t>
            </a:r>
            <a:r>
              <a:rPr sz="2200" b="1" dirty="0">
                <a:latin typeface="Verdana"/>
                <a:cs typeface="Verdana"/>
              </a:rPr>
              <a:t>County.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All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refers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considered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Scenario: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landslide,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following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“remainder”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name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parts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outside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defined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subareas,</a:t>
            </a:r>
            <a:r>
              <a:rPr sz="2200" spc="5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other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concentrated-damage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areas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also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included.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distant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aggregated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larger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subregions: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Sacramento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Valley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(Sacramento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Yolo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Counties),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San </a:t>
            </a:r>
            <a:r>
              <a:rPr sz="2200" dirty="0">
                <a:latin typeface="Verdana"/>
                <a:cs typeface="Verdana"/>
              </a:rPr>
              <a:t>Joaquin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Valley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(Merced,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San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Joaquin,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Stanislaus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Counties),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central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coast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(Monterey,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San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Benito,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Santa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Cruz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Counties).</a:t>
            </a:r>
            <a:endParaRPr sz="22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047088" y="1172739"/>
            <a:ext cx="14588490" cy="8963660"/>
            <a:chOff x="1047088" y="1172739"/>
            <a:chExt cx="14588490" cy="896366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172739"/>
              <a:ext cx="7639472" cy="896307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6562" y="8418309"/>
              <a:ext cx="6948393" cy="1361215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34388" y="10406158"/>
            <a:ext cx="446913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V5,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12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pc="-25" dirty="0"/>
              <a:t>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47088" y="1162268"/>
            <a:ext cx="14227810" cy="8984615"/>
            <a:chOff x="1047088" y="1162268"/>
            <a:chExt cx="14227810" cy="89846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7088" y="1162268"/>
              <a:ext cx="7639473" cy="898401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86562" y="8532536"/>
              <a:ext cx="6588110" cy="134217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9159795" y="4457810"/>
            <a:ext cx="9872980" cy="3757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3365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6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employed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resident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flow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out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5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areas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of </a:t>
            </a:r>
            <a:r>
              <a:rPr sz="2200" b="1" dirty="0">
                <a:latin typeface="Verdana"/>
                <a:cs typeface="Verdana"/>
              </a:rPr>
              <a:t>concentrated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(all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hazards)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in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central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Alameda </a:t>
            </a:r>
            <a:r>
              <a:rPr sz="2200" b="1" dirty="0">
                <a:latin typeface="Verdana"/>
                <a:cs typeface="Verdana"/>
              </a:rPr>
              <a:t>County.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refers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from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all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hazards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considered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Scenario: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ground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shaking,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landslide, </a:t>
            </a:r>
            <a:r>
              <a:rPr sz="2200" dirty="0">
                <a:latin typeface="Verdana"/>
                <a:cs typeface="Verdana"/>
              </a:rPr>
              <a:t>liquefaction,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fire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following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Areas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with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“remainder” </a:t>
            </a:r>
            <a:r>
              <a:rPr sz="2200" dirty="0">
                <a:latin typeface="Verdana"/>
                <a:cs typeface="Verdana"/>
              </a:rPr>
              <a:t>in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name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parts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outside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defined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subareas,</a:t>
            </a:r>
            <a:r>
              <a:rPr sz="2200" spc="5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other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that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do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not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concentrated-damage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areas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also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included.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More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distant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are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aggregated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into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larger</a:t>
            </a:r>
            <a:endParaRPr sz="2200">
              <a:latin typeface="Verdana"/>
              <a:cs typeface="Verdana"/>
            </a:endParaRPr>
          </a:p>
          <a:p>
            <a:pPr marL="12700" marR="5080">
              <a:lnSpc>
                <a:spcPct val="101200"/>
              </a:lnSpc>
            </a:pPr>
            <a:r>
              <a:rPr sz="2200" dirty="0">
                <a:latin typeface="Verdana"/>
                <a:cs typeface="Verdana"/>
              </a:rPr>
              <a:t>subregions: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Sacramento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Valley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(Sacramento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Yolo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Counties),</a:t>
            </a:r>
            <a:r>
              <a:rPr sz="2200" spc="4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San </a:t>
            </a:r>
            <a:r>
              <a:rPr sz="2200" dirty="0">
                <a:latin typeface="Verdana"/>
                <a:cs typeface="Verdana"/>
              </a:rPr>
              <a:t>Joaquin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Valley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(Merced,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San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Joaquin,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Stanislaus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Counties),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central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coast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(Monterey,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San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Benito,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Santa</a:t>
            </a:r>
            <a:r>
              <a:rPr sz="2200" spc="3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Cruz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Counties).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34388" y="10406158"/>
            <a:ext cx="446913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V5,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20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831376" y="10406158"/>
            <a:ext cx="23876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-25" dirty="0">
                <a:latin typeface="Verdana"/>
                <a:cs typeface="Verdana"/>
              </a:rPr>
              <a:t>21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7515232"/>
            <a:ext cx="17657445" cy="115633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dirty="0">
                <a:latin typeface="Verdana"/>
                <a:cs typeface="Verdana"/>
              </a:rPr>
              <a:t>Graph showing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2-year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time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series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for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aftershocks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1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magnitude</a:t>
            </a:r>
            <a:endParaRPr sz="2450">
              <a:latin typeface="Verdana"/>
              <a:cs typeface="Verdana"/>
            </a:endParaRPr>
          </a:p>
          <a:p>
            <a:pPr marL="12700" marR="5080">
              <a:lnSpc>
                <a:spcPts val="2970"/>
              </a:lnSpc>
              <a:spcBef>
                <a:spcPts val="105"/>
              </a:spcBef>
            </a:pPr>
            <a:r>
              <a:rPr sz="2450" b="1" dirty="0">
                <a:latin typeface="Verdana"/>
                <a:cs typeface="Verdana"/>
              </a:rPr>
              <a:t>2.5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or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greater.</a:t>
            </a:r>
            <a:r>
              <a:rPr sz="2450" b="1" spc="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colored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(red,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orange,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yellow,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green)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dots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mark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periods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in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sequence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when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larger </a:t>
            </a:r>
            <a:r>
              <a:rPr sz="2450" dirty="0">
                <a:latin typeface="Verdana"/>
                <a:cs typeface="Verdana"/>
              </a:rPr>
              <a:t>aftershock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triggers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more</a:t>
            </a:r>
            <a:r>
              <a:rPr sz="2450" spc="-10" dirty="0">
                <a:latin typeface="Verdana"/>
                <a:cs typeface="Verdana"/>
              </a:rPr>
              <a:t> aftershocks.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291" y="2703571"/>
            <a:ext cx="17743514" cy="439914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27037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10" dirty="0"/>
              <a:t>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8290" y="1193740"/>
            <a:ext cx="14618011" cy="88120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923987" y="6506333"/>
            <a:ext cx="2933700" cy="3575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Maps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showing </a:t>
            </a:r>
            <a:r>
              <a:rPr sz="2450" b="1" dirty="0">
                <a:latin typeface="Verdana"/>
                <a:cs typeface="Verdana"/>
              </a:rPr>
              <a:t>the </a:t>
            </a:r>
            <a:r>
              <a:rPr sz="2450" b="1" spc="-10" dirty="0">
                <a:latin typeface="Verdana"/>
                <a:cs typeface="Verdana"/>
              </a:rPr>
              <a:t>HayWired Earthquake Scenario aftershock </a:t>
            </a:r>
            <a:r>
              <a:rPr sz="2450" b="1" dirty="0">
                <a:latin typeface="Verdana"/>
                <a:cs typeface="Verdana"/>
              </a:rPr>
              <a:t>sequences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within </a:t>
            </a:r>
            <a:r>
              <a:rPr sz="2450" dirty="0">
                <a:latin typeface="Verdana"/>
                <a:cs typeface="Verdana"/>
              </a:rPr>
              <a:t>different</a:t>
            </a:r>
            <a:r>
              <a:rPr sz="2450" spc="-4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time </a:t>
            </a:r>
            <a:r>
              <a:rPr sz="2450" spc="-10" dirty="0">
                <a:latin typeface="Verdana"/>
                <a:cs typeface="Verdana"/>
              </a:rPr>
              <a:t>periods.</a:t>
            </a:r>
            <a:endParaRPr sz="24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sz="2450" i="1" dirty="0">
                <a:latin typeface="Verdana"/>
                <a:cs typeface="Verdana"/>
              </a:rPr>
              <a:t>&lt;, less</a:t>
            </a:r>
            <a:r>
              <a:rPr sz="2450" i="1" spc="5" dirty="0">
                <a:latin typeface="Verdana"/>
                <a:cs typeface="Verdana"/>
              </a:rPr>
              <a:t> </a:t>
            </a:r>
            <a:r>
              <a:rPr sz="2450" i="1" spc="-20" dirty="0">
                <a:latin typeface="Verdana"/>
                <a:cs typeface="Verdana"/>
              </a:rPr>
              <a:t>than.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27037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10" dirty="0"/>
              <a:t>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0496" y="835157"/>
            <a:ext cx="9433283" cy="942931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01679" y="7293957"/>
            <a:ext cx="9853295" cy="19107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14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-13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larger</a:t>
            </a:r>
            <a:r>
              <a:rPr sz="2450" b="1" spc="-130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aftershocks</a:t>
            </a:r>
            <a:r>
              <a:rPr sz="2450" b="1" spc="-14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13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magnitude</a:t>
            </a:r>
            <a:r>
              <a:rPr sz="2450" b="1" spc="-14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(M)</a:t>
            </a:r>
            <a:r>
              <a:rPr sz="2450" b="1" spc="-13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5.0</a:t>
            </a:r>
            <a:r>
              <a:rPr sz="2450" b="1" spc="-135" dirty="0">
                <a:latin typeface="Verdana"/>
                <a:cs typeface="Verdana"/>
              </a:rPr>
              <a:t> </a:t>
            </a:r>
            <a:r>
              <a:rPr sz="2450" b="1" spc="-25" dirty="0">
                <a:latin typeface="Verdana"/>
                <a:cs typeface="Verdana"/>
              </a:rPr>
              <a:t>or </a:t>
            </a:r>
            <a:r>
              <a:rPr sz="2450" b="1" dirty="0">
                <a:latin typeface="Verdana"/>
                <a:cs typeface="Verdana"/>
              </a:rPr>
              <a:t>greater</a:t>
            </a:r>
            <a:r>
              <a:rPr sz="2450" b="1" spc="-1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following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4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hypothetical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7.0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mainshock</a:t>
            </a:r>
            <a:r>
              <a:rPr sz="2450" spc="6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HayWired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Earthquake</a:t>
            </a:r>
            <a:r>
              <a:rPr sz="2450" spc="-12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Scenario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on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Hayward</a:t>
            </a:r>
            <a:r>
              <a:rPr sz="2450" spc="-12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Fault.</a:t>
            </a:r>
            <a:endParaRPr sz="2450">
              <a:latin typeface="Verdana"/>
              <a:cs typeface="Verdana"/>
            </a:endParaRPr>
          </a:p>
          <a:p>
            <a:pPr marL="12700" marR="647700">
              <a:lnSpc>
                <a:spcPts val="2970"/>
              </a:lnSpc>
              <a:spcBef>
                <a:spcPts val="100"/>
              </a:spcBef>
            </a:pPr>
            <a:r>
              <a:rPr sz="2450" dirty="0">
                <a:latin typeface="Verdana"/>
                <a:cs typeface="Verdana"/>
              </a:rPr>
              <a:t>Note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that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many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aftershocks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are</a:t>
            </a:r>
            <a:r>
              <a:rPr sz="2450" spc="-1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not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shown,</a:t>
            </a:r>
            <a:r>
              <a:rPr sz="2450" spc="-14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including</a:t>
            </a:r>
            <a:r>
              <a:rPr sz="2450" spc="-1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those </a:t>
            </a:r>
            <a:r>
              <a:rPr sz="2450" dirty="0">
                <a:latin typeface="Verdana"/>
                <a:cs typeface="Verdana"/>
              </a:rPr>
              <a:t>smaller</a:t>
            </a:r>
            <a:r>
              <a:rPr sz="2450" spc="-16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than</a:t>
            </a:r>
            <a:r>
              <a:rPr sz="2450" spc="-16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magnitude</a:t>
            </a:r>
            <a:r>
              <a:rPr sz="2450" spc="-155" dirty="0">
                <a:latin typeface="Verdana"/>
                <a:cs typeface="Verdana"/>
              </a:rPr>
              <a:t> </a:t>
            </a:r>
            <a:r>
              <a:rPr sz="2450" spc="-20" dirty="0">
                <a:latin typeface="Verdana"/>
                <a:cs typeface="Verdana"/>
              </a:rPr>
              <a:t>5.0.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8" y="10406158"/>
            <a:ext cx="4270375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1: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G,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50" dirty="0">
                <a:latin typeface="Verdana"/>
                <a:cs typeface="Verdana"/>
              </a:rPr>
              <a:t>7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937760" y="10406158"/>
            <a:ext cx="13208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10" dirty="0">
                <a:latin typeface="Verdana"/>
                <a:cs typeface="Verdana"/>
              </a:rPr>
              <a:t>4</a:t>
            </a:r>
            <a:endParaRPr sz="1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34388" y="10407057"/>
            <a:ext cx="432181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J,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16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37760" y="10407057"/>
            <a:ext cx="13208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" dirty="0">
                <a:latin typeface="Verdana"/>
                <a:cs typeface="Verdana"/>
              </a:rPr>
              <a:t>5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34389" y="9031955"/>
            <a:ext cx="17640935" cy="1043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showing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building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ratio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from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ground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shaking</a:t>
            </a:r>
            <a:r>
              <a:rPr sz="2200" b="1" spc="10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caused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by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aftershocks.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Descriptions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4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maps: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A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B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Maximum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C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Cumulative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ratio;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45" dirty="0">
                <a:latin typeface="Verdana"/>
                <a:cs typeface="Verdana"/>
              </a:rPr>
              <a:t> </a:t>
            </a:r>
            <a:r>
              <a:rPr sz="2200" i="1" dirty="0">
                <a:latin typeface="Verdana"/>
                <a:cs typeface="Verdana"/>
              </a:rPr>
              <a:t>D</a:t>
            </a:r>
            <a:r>
              <a:rPr sz="2200" dirty="0">
                <a:latin typeface="Verdana"/>
                <a:cs typeface="Verdana"/>
              </a:rPr>
              <a:t>,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Mainshock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plus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maximum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building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damage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ratio.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6890" y="1476062"/>
            <a:ext cx="18730309" cy="709559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312261" y="7009076"/>
            <a:ext cx="6600825" cy="240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buried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water-pipeline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in </a:t>
            </a:r>
            <a:r>
              <a:rPr sz="2200" b="1" dirty="0">
                <a:latin typeface="Verdana"/>
                <a:cs typeface="Verdana"/>
              </a:rPr>
              <a:t>San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Jose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Water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Company’s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service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20" dirty="0">
                <a:latin typeface="Verdana"/>
                <a:cs typeface="Verdana"/>
              </a:rPr>
              <a:t>area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hypothetical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magnitude</a:t>
            </a:r>
            <a:r>
              <a:rPr sz="2200" spc="7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7.0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mainshock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Earthquake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Scenario.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Colors </a:t>
            </a:r>
            <a:r>
              <a:rPr sz="2200" dirty="0">
                <a:latin typeface="Verdana"/>
                <a:cs typeface="Verdana"/>
              </a:rPr>
              <a:t>indicate</a:t>
            </a:r>
            <a:r>
              <a:rPr sz="2200" spc="5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mean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(average)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repairs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(breaks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and </a:t>
            </a:r>
            <a:r>
              <a:rPr sz="2200" dirty="0">
                <a:latin typeface="Verdana"/>
                <a:cs typeface="Verdana"/>
              </a:rPr>
              <a:t>leaks)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kilometer.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warmer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color </a:t>
            </a:r>
            <a:r>
              <a:rPr sz="2200" dirty="0">
                <a:latin typeface="Verdana"/>
                <a:cs typeface="Verdana"/>
              </a:rPr>
              <a:t>indicates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greater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concentration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1277872" cy="922567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726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10" dirty="0"/>
              <a:t>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42028" y="6757508"/>
            <a:ext cx="7096125" cy="2400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200"/>
              </a:lnSpc>
              <a:spcBef>
                <a:spcPts val="95"/>
              </a:spcBef>
            </a:pPr>
            <a:r>
              <a:rPr sz="2200" b="1" dirty="0">
                <a:latin typeface="Verdana"/>
                <a:cs typeface="Verdana"/>
              </a:rPr>
              <a:t>Map</a:t>
            </a:r>
            <a:r>
              <a:rPr sz="2200" b="1" spc="8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of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buried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water-pipeline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damage</a:t>
            </a:r>
            <a:r>
              <a:rPr sz="2200" b="1" spc="80" dirty="0">
                <a:latin typeface="Verdana"/>
                <a:cs typeface="Verdana"/>
              </a:rPr>
              <a:t> </a:t>
            </a:r>
            <a:r>
              <a:rPr sz="2200" b="1" spc="-25" dirty="0">
                <a:latin typeface="Verdana"/>
                <a:cs typeface="Verdana"/>
              </a:rPr>
              <a:t>in</a:t>
            </a:r>
            <a:r>
              <a:rPr sz="2200" b="1" spc="55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East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Bay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Municipal</a:t>
            </a:r>
            <a:r>
              <a:rPr sz="2200" b="1" spc="7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Utility</a:t>
            </a:r>
            <a:r>
              <a:rPr sz="2200" b="1" spc="65" dirty="0">
                <a:latin typeface="Verdana"/>
                <a:cs typeface="Verdana"/>
              </a:rPr>
              <a:t> </a:t>
            </a:r>
            <a:r>
              <a:rPr sz="2200" b="1" dirty="0">
                <a:latin typeface="Verdana"/>
                <a:cs typeface="Verdana"/>
              </a:rPr>
              <a:t>District’s</a:t>
            </a:r>
            <a:r>
              <a:rPr sz="2200" b="1" spc="70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service </a:t>
            </a:r>
            <a:r>
              <a:rPr sz="2200" b="1" dirty="0">
                <a:latin typeface="Verdana"/>
                <a:cs typeface="Verdana"/>
              </a:rPr>
              <a:t>area</a:t>
            </a:r>
            <a:r>
              <a:rPr sz="2200" b="1" spc="5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for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entire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HayWired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Earthquake </a:t>
            </a:r>
            <a:r>
              <a:rPr sz="2200" dirty="0">
                <a:latin typeface="Verdana"/>
                <a:cs typeface="Verdana"/>
              </a:rPr>
              <a:t>Scenario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sequence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including</a:t>
            </a:r>
            <a:r>
              <a:rPr sz="2200" spc="8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the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magnitude</a:t>
            </a:r>
            <a:r>
              <a:rPr sz="2200" spc="90" dirty="0">
                <a:latin typeface="Verdana"/>
                <a:cs typeface="Verdana"/>
              </a:rPr>
              <a:t> </a:t>
            </a:r>
            <a:r>
              <a:rPr sz="2200" spc="-25" dirty="0">
                <a:latin typeface="Verdana"/>
                <a:cs typeface="Verdana"/>
              </a:rPr>
              <a:t>5.0 </a:t>
            </a:r>
            <a:r>
              <a:rPr sz="2200" dirty="0">
                <a:latin typeface="Verdana"/>
                <a:cs typeface="Verdana"/>
              </a:rPr>
              <a:t>and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above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aftershocks.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Colors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indicate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20" dirty="0">
                <a:latin typeface="Verdana"/>
                <a:cs typeface="Verdana"/>
              </a:rPr>
              <a:t>mean </a:t>
            </a:r>
            <a:r>
              <a:rPr sz="2200" dirty="0">
                <a:latin typeface="Verdana"/>
                <a:cs typeface="Verdana"/>
              </a:rPr>
              <a:t>(average)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repairs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per</a:t>
            </a:r>
            <a:r>
              <a:rPr sz="2200" spc="2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square</a:t>
            </a:r>
            <a:r>
              <a:rPr sz="2200" spc="30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kilometer.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A</a:t>
            </a:r>
            <a:r>
              <a:rPr sz="2200" spc="2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warmer </a:t>
            </a:r>
            <a:r>
              <a:rPr sz="2200" dirty="0">
                <a:latin typeface="Verdana"/>
                <a:cs typeface="Verdana"/>
              </a:rPr>
              <a:t>color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indicates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greater</a:t>
            </a:r>
            <a:r>
              <a:rPr sz="2200" spc="6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concentration</a:t>
            </a:r>
            <a:r>
              <a:rPr sz="2200" spc="70" dirty="0">
                <a:latin typeface="Verdana"/>
                <a:cs typeface="Verdana"/>
              </a:rPr>
              <a:t> </a:t>
            </a:r>
            <a:r>
              <a:rPr sz="2200" dirty="0">
                <a:latin typeface="Verdana"/>
                <a:cs typeface="Verdana"/>
              </a:rPr>
              <a:t>of</a:t>
            </a:r>
            <a:r>
              <a:rPr sz="2200" spc="65" dirty="0">
                <a:latin typeface="Verdana"/>
                <a:cs typeface="Verdana"/>
              </a:rPr>
              <a:t> </a:t>
            </a:r>
            <a:r>
              <a:rPr sz="2200" spc="-10" dirty="0">
                <a:latin typeface="Verdana"/>
                <a:cs typeface="Verdana"/>
              </a:rPr>
              <a:t>damage.</a:t>
            </a:r>
            <a:endParaRPr sz="22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088" y="1047088"/>
            <a:ext cx="10907638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726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2: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N,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19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10" dirty="0"/>
              <a:t>7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18570" y="0"/>
            <a:ext cx="2338705" cy="1047115"/>
          </a:xfrm>
          <a:prstGeom prst="rect">
            <a:avLst/>
          </a:prstGeom>
          <a:solidFill>
            <a:srgbClr val="5A6F73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300">
              <a:latin typeface="Times New Roman"/>
              <a:cs typeface="Times New Roman"/>
            </a:endParaRPr>
          </a:p>
          <a:p>
            <a:pPr marL="187325" marR="992505">
              <a:lnSpc>
                <a:spcPct val="101400"/>
              </a:lnSpc>
              <a:spcBef>
                <a:spcPts val="5"/>
              </a:spcBef>
            </a:pPr>
            <a:r>
              <a:rPr sz="2050" b="1" spc="-10" dirty="0">
                <a:solidFill>
                  <a:srgbClr val="FFFFFF"/>
                </a:solidFill>
                <a:latin typeface="SF Compact Display"/>
                <a:cs typeface="SF Compact Display"/>
              </a:rPr>
              <a:t>HayWired Scenario</a:t>
            </a:r>
            <a:endParaRPr sz="2050">
              <a:latin typeface="SF Compact Display"/>
              <a:cs typeface="SF Compact Display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201679" y="5746286"/>
            <a:ext cx="9776460" cy="3041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5"/>
              </a:spcBef>
            </a:pPr>
            <a:r>
              <a:rPr sz="2450" b="1" dirty="0">
                <a:latin typeface="Verdana"/>
                <a:cs typeface="Verdana"/>
              </a:rPr>
              <a:t>Map</a:t>
            </a:r>
            <a:r>
              <a:rPr sz="2450" b="1" spc="-2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showing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combined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hazards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for</a:t>
            </a:r>
            <a:r>
              <a:rPr sz="2450" b="1" spc="-10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all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types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of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cellular </a:t>
            </a:r>
            <a:r>
              <a:rPr sz="2450" b="1" dirty="0">
                <a:latin typeface="Verdana"/>
                <a:cs typeface="Verdana"/>
              </a:rPr>
              <a:t>sites</a:t>
            </a:r>
            <a:r>
              <a:rPr sz="2450" b="1" spc="-2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for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HayWired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Earthquake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Scenario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spc="-10" dirty="0">
                <a:latin typeface="Verdana"/>
                <a:cs typeface="Verdana"/>
              </a:rPr>
              <a:t>mainshock </a:t>
            </a:r>
            <a:r>
              <a:rPr sz="2450" b="1" dirty="0">
                <a:latin typeface="Verdana"/>
                <a:cs typeface="Verdana"/>
              </a:rPr>
              <a:t>in</a:t>
            </a:r>
            <a:r>
              <a:rPr sz="2450" b="1" spc="-1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the Bay</a:t>
            </a:r>
            <a:r>
              <a:rPr sz="2450" b="1" spc="-5" dirty="0">
                <a:latin typeface="Verdana"/>
                <a:cs typeface="Verdana"/>
              </a:rPr>
              <a:t> </a:t>
            </a:r>
            <a:r>
              <a:rPr sz="2450" b="1" dirty="0">
                <a:latin typeface="Verdana"/>
                <a:cs typeface="Verdana"/>
              </a:rPr>
              <a:t>Area.</a:t>
            </a:r>
            <a:r>
              <a:rPr sz="2450" b="1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Each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cellular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site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is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identified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based on </a:t>
            </a:r>
            <a:r>
              <a:rPr sz="2450" spc="-25" dirty="0">
                <a:latin typeface="Verdana"/>
                <a:cs typeface="Verdana"/>
              </a:rPr>
              <a:t>the </a:t>
            </a:r>
            <a:r>
              <a:rPr sz="2450" dirty="0">
                <a:latin typeface="Verdana"/>
                <a:cs typeface="Verdana"/>
              </a:rPr>
              <a:t>highest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level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of hazard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mapped</a:t>
            </a:r>
            <a:r>
              <a:rPr sz="2450" spc="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for shaking,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liquefaction </a:t>
            </a:r>
            <a:r>
              <a:rPr sz="2450" spc="-25" dirty="0">
                <a:latin typeface="Verdana"/>
                <a:cs typeface="Verdana"/>
              </a:rPr>
              <a:t>and </a:t>
            </a:r>
            <a:r>
              <a:rPr sz="2450" dirty="0">
                <a:latin typeface="Verdana"/>
                <a:cs typeface="Verdana"/>
              </a:rPr>
              <a:t>landslide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probability,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and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fire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density</a:t>
            </a:r>
            <a:r>
              <a:rPr sz="2450" spc="-3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(burned-</a:t>
            </a:r>
            <a:r>
              <a:rPr sz="2450" dirty="0">
                <a:latin typeface="Verdana"/>
                <a:cs typeface="Verdana"/>
              </a:rPr>
              <a:t>building</a:t>
            </a:r>
            <a:r>
              <a:rPr sz="2450" spc="-30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square </a:t>
            </a:r>
            <a:r>
              <a:rPr sz="2450" dirty="0">
                <a:latin typeface="Verdana"/>
                <a:cs typeface="Verdana"/>
              </a:rPr>
              <a:t>footage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relative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developed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area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containing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10" dirty="0">
                <a:latin typeface="Verdana"/>
                <a:cs typeface="Verdana"/>
              </a:rPr>
              <a:t> fires).</a:t>
            </a:r>
            <a:endParaRPr sz="2450">
              <a:latin typeface="Verdana"/>
              <a:cs typeface="Verdana"/>
            </a:endParaRPr>
          </a:p>
          <a:p>
            <a:pPr marL="12700" marR="564515">
              <a:lnSpc>
                <a:spcPts val="2970"/>
              </a:lnSpc>
              <a:spcBef>
                <a:spcPts val="100"/>
              </a:spcBef>
            </a:pPr>
            <a:r>
              <a:rPr sz="2450" dirty="0">
                <a:latin typeface="Verdana"/>
                <a:cs typeface="Verdana"/>
              </a:rPr>
              <a:t>White</a:t>
            </a:r>
            <a:r>
              <a:rPr sz="2450" spc="-2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star</a:t>
            </a:r>
            <a:r>
              <a:rPr sz="2450" spc="-1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shows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the</a:t>
            </a:r>
            <a:r>
              <a:rPr sz="2450" spc="-20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mainshock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spc="-25" dirty="0">
                <a:latin typeface="Verdana"/>
                <a:cs typeface="Verdana"/>
              </a:rPr>
              <a:t>epicenter.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g,</a:t>
            </a:r>
            <a:r>
              <a:rPr sz="2450" spc="-15" dirty="0">
                <a:latin typeface="Verdana"/>
                <a:cs typeface="Verdana"/>
              </a:rPr>
              <a:t> </a:t>
            </a:r>
            <a:r>
              <a:rPr sz="2450" spc="-10" dirty="0">
                <a:latin typeface="Verdana"/>
                <a:cs typeface="Verdana"/>
              </a:rPr>
              <a:t>acceleration </a:t>
            </a:r>
            <a:r>
              <a:rPr sz="2450" dirty="0">
                <a:latin typeface="Verdana"/>
                <a:cs typeface="Verdana"/>
              </a:rPr>
              <a:t>due</a:t>
            </a:r>
            <a:r>
              <a:rPr sz="2450" spc="-5" dirty="0">
                <a:latin typeface="Verdana"/>
                <a:cs typeface="Verdana"/>
              </a:rPr>
              <a:t> </a:t>
            </a:r>
            <a:r>
              <a:rPr sz="2450" dirty="0">
                <a:latin typeface="Verdana"/>
                <a:cs typeface="Verdana"/>
              </a:rPr>
              <a:t>to </a:t>
            </a:r>
            <a:r>
              <a:rPr sz="2450" spc="-10" dirty="0">
                <a:latin typeface="Verdana"/>
                <a:cs typeface="Verdana"/>
              </a:rPr>
              <a:t>gravity.</a:t>
            </a:r>
            <a:endParaRPr sz="245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0632" y="1047088"/>
            <a:ext cx="7069868" cy="9214379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4388" y="10406158"/>
            <a:ext cx="4359910" cy="229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dirty="0">
                <a:latin typeface="Verdana"/>
                <a:cs typeface="Verdana"/>
              </a:rPr>
              <a:t>HayWired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Scenario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Volume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3: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Chapter</a:t>
            </a:r>
            <a:r>
              <a:rPr sz="1300" spc="30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S,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dirty="0">
                <a:latin typeface="Verdana"/>
                <a:cs typeface="Verdana"/>
              </a:rPr>
              <a:t>Figure</a:t>
            </a:r>
            <a:r>
              <a:rPr sz="1300" spc="25" dirty="0">
                <a:latin typeface="Verdana"/>
                <a:cs typeface="Verdana"/>
              </a:rPr>
              <a:t> </a:t>
            </a:r>
            <a:r>
              <a:rPr sz="1300" spc="-25" dirty="0">
                <a:latin typeface="Verdana"/>
                <a:cs typeface="Verdana"/>
              </a:rPr>
              <a:t>14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25"/>
              </a:spcBef>
            </a:pPr>
            <a:r>
              <a:rPr spc="10" dirty="0"/>
              <a:t>8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1513</Words>
  <Application>Microsoft Office PowerPoint</Application>
  <PresentationFormat>Custom</PresentationFormat>
  <Paragraphs>154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SF Compact Display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Estimated building-restoration delays following the magnitude 7.0 mainshock of the HayWired Earthquake Scenario.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Lorenzo Mendoza</cp:lastModifiedBy>
  <cp:revision>1</cp:revision>
  <dcterms:created xsi:type="dcterms:W3CDTF">2023-04-03T04:50:33Z</dcterms:created>
  <dcterms:modified xsi:type="dcterms:W3CDTF">2023-04-03T04:50:46Z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2023-04-01T00:00:00Z</vt:filetime>
  </property>
  <property fmtid="{D5CDD505-2E9C-101B-9397-08002B2CF9AE}" pid="3" name="Creator">
    <vt:lpwstr>Adobe InDesign 18.2 (Windows)</vt:lpwstr>
  </property>
  <property fmtid="{D5CDD505-2E9C-101B-9397-08002B2CF9AE}" pid="4" name="LastSaved">
    <vt:filetime>2023-04-03T00:00:00Z</vt:filetime>
  </property>
  <property fmtid="{D5CDD505-2E9C-101B-9397-08002B2CF9AE}" pid="5" name="Producer">
    <vt:lpwstr>Adobe PDF Library 17.0</vt:lpwstr>
  </property>
</Properties>
</file>