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108" y="18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5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144145">
              <a:lnSpc>
                <a:spcPct val="100000"/>
              </a:lnSpc>
              <a:spcBef>
                <a:spcPts val="125"/>
              </a:spcBef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5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144145">
              <a:lnSpc>
                <a:spcPct val="100000"/>
              </a:lnSpc>
              <a:spcBef>
                <a:spcPts val="125"/>
              </a:spcBef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5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10/6/2025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144145">
              <a:lnSpc>
                <a:spcPct val="100000"/>
              </a:lnSpc>
              <a:spcBef>
                <a:spcPts val="125"/>
              </a:spcBef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5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10/6/2025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144145">
              <a:lnSpc>
                <a:spcPct val="100000"/>
              </a:lnSpc>
              <a:spcBef>
                <a:spcPts val="125"/>
              </a:spcBef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10/6/2025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144145">
              <a:lnSpc>
                <a:spcPct val="100000"/>
              </a:lnSpc>
              <a:spcBef>
                <a:spcPts val="125"/>
              </a:spcBef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70545" y="1589249"/>
            <a:ext cx="12016740" cy="8324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5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245145" y="2844014"/>
            <a:ext cx="13614400" cy="55867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8805976" y="10406158"/>
            <a:ext cx="302259" cy="2292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144145">
              <a:lnSpc>
                <a:spcPct val="100000"/>
              </a:lnSpc>
              <a:spcBef>
                <a:spcPts val="125"/>
              </a:spcBef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6BE81B99-51AA-B94C-9661-5384A2D17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" name="Picture 24" descr="A piggy bank with a crack in the middle of coins&#10;&#10;AI-generated content may be incorrect.">
            <a:extLst>
              <a:ext uri="{FF2B5EF4-FFF2-40B4-BE49-F238E27FC236}">
                <a16:creationId xmlns:a16="http://schemas.microsoft.com/office/drawing/2014/main" id="{2F9D76D3-1AA3-B6A6-8E0B-CCB7A390B0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1034388" y="10406158"/>
            <a:ext cx="4285615" cy="229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</a:t>
            </a:r>
            <a:r>
              <a:rPr sz="1300" spc="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Volume</a:t>
            </a:r>
            <a:r>
              <a:rPr sz="1300" spc="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3:</a:t>
            </a:r>
            <a:r>
              <a:rPr sz="1300" spc="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Chapter</a:t>
            </a:r>
            <a:r>
              <a:rPr sz="1300" spc="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U,</a:t>
            </a:r>
            <a:r>
              <a:rPr sz="1300" spc="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Table</a:t>
            </a:r>
            <a:r>
              <a:rPr sz="1300" spc="5" dirty="0">
                <a:latin typeface="Verdana"/>
                <a:cs typeface="Verdana"/>
              </a:rPr>
              <a:t> </a:t>
            </a:r>
            <a:r>
              <a:rPr sz="1300" spc="-25" dirty="0">
                <a:latin typeface="Verdana"/>
                <a:cs typeface="Verdana"/>
              </a:rPr>
              <a:t>A1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44145">
              <a:lnSpc>
                <a:spcPct val="100000"/>
              </a:lnSpc>
              <a:spcBef>
                <a:spcPts val="125"/>
              </a:spcBef>
            </a:pPr>
            <a:r>
              <a:rPr spc="-50" dirty="0"/>
              <a:t>9</a:t>
            </a:r>
          </a:p>
        </p:txBody>
      </p:sp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419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30"/>
              </a:spcBef>
            </a:pPr>
            <a:endParaRPr sz="205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73906" y="9256278"/>
            <a:ext cx="13019405" cy="8324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800"/>
              </a:lnSpc>
              <a:spcBef>
                <a:spcPts val="95"/>
              </a:spcBef>
            </a:pPr>
            <a:r>
              <a:rPr sz="1750" dirty="0">
                <a:latin typeface="Verdana"/>
                <a:cs typeface="Verdana"/>
              </a:rPr>
              <a:t>[Codes</a:t>
            </a:r>
            <a:r>
              <a:rPr sz="1750" spc="1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in</a:t>
            </a:r>
            <a:r>
              <a:rPr sz="1750" spc="1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parentheses</a:t>
            </a:r>
            <a:r>
              <a:rPr sz="1750" spc="20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are</a:t>
            </a:r>
            <a:r>
              <a:rPr sz="1750" spc="1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Hazus</a:t>
            </a:r>
            <a:r>
              <a:rPr sz="1750" spc="20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occupancy</a:t>
            </a:r>
            <a:r>
              <a:rPr sz="1750" spc="1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classes.</a:t>
            </a:r>
            <a:r>
              <a:rPr sz="1750" spc="20" dirty="0">
                <a:latin typeface="Verdana"/>
                <a:cs typeface="Verdana"/>
              </a:rPr>
              <a:t> </a:t>
            </a:r>
            <a:r>
              <a:rPr sz="1750" spc="-10" dirty="0">
                <a:latin typeface="Verdana"/>
                <a:cs typeface="Verdana"/>
              </a:rPr>
              <a:t>Single-</a:t>
            </a:r>
            <a:r>
              <a:rPr sz="1750" dirty="0">
                <a:latin typeface="Verdana"/>
                <a:cs typeface="Verdana"/>
              </a:rPr>
              <a:t>family</a:t>
            </a:r>
            <a:r>
              <a:rPr sz="1750" spc="1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and</a:t>
            </a:r>
            <a:r>
              <a:rPr sz="1750" spc="20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duplex</a:t>
            </a:r>
            <a:r>
              <a:rPr sz="1750" spc="1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dwellings</a:t>
            </a:r>
            <a:r>
              <a:rPr sz="1750" spc="1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are</a:t>
            </a:r>
            <a:r>
              <a:rPr sz="1750" spc="20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listed</a:t>
            </a:r>
            <a:r>
              <a:rPr sz="1750" spc="1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separately</a:t>
            </a:r>
            <a:r>
              <a:rPr sz="1750" spc="20" dirty="0">
                <a:latin typeface="Verdana"/>
                <a:cs typeface="Verdana"/>
              </a:rPr>
              <a:t> </a:t>
            </a:r>
            <a:r>
              <a:rPr sz="1750" spc="-10" dirty="0">
                <a:latin typeface="Verdana"/>
                <a:cs typeface="Verdana"/>
              </a:rPr>
              <a:t>since </a:t>
            </a:r>
            <a:r>
              <a:rPr sz="1750" dirty="0">
                <a:latin typeface="Verdana"/>
                <a:cs typeface="Verdana"/>
              </a:rPr>
              <a:t>Hazus</a:t>
            </a:r>
            <a:r>
              <a:rPr sz="1750" spc="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assigns</a:t>
            </a:r>
            <a:r>
              <a:rPr sz="1750" spc="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the</a:t>
            </a:r>
            <a:r>
              <a:rPr sz="1750" spc="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same</a:t>
            </a:r>
            <a:r>
              <a:rPr sz="1750" spc="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repair</a:t>
            </a:r>
            <a:r>
              <a:rPr sz="1750" spc="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cost</a:t>
            </a:r>
            <a:r>
              <a:rPr sz="1750" spc="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ratios</a:t>
            </a:r>
            <a:r>
              <a:rPr sz="1750" spc="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and</a:t>
            </a:r>
            <a:r>
              <a:rPr sz="1750" spc="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recovery</a:t>
            </a:r>
            <a:r>
              <a:rPr sz="1750" spc="10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times</a:t>
            </a:r>
            <a:r>
              <a:rPr sz="1750" spc="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to</a:t>
            </a:r>
            <a:r>
              <a:rPr sz="1750" spc="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duplexes</a:t>
            </a:r>
            <a:r>
              <a:rPr sz="1750" spc="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as</a:t>
            </a:r>
            <a:r>
              <a:rPr sz="1750" spc="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it does</a:t>
            </a:r>
            <a:r>
              <a:rPr sz="1750" spc="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to</a:t>
            </a:r>
            <a:r>
              <a:rPr sz="1750" spc="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other</a:t>
            </a:r>
            <a:r>
              <a:rPr sz="1750" spc="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multifamily</a:t>
            </a:r>
            <a:r>
              <a:rPr sz="1750" spc="10" dirty="0">
                <a:latin typeface="Verdana"/>
                <a:cs typeface="Verdana"/>
              </a:rPr>
              <a:t> </a:t>
            </a:r>
            <a:r>
              <a:rPr sz="1750" spc="-10" dirty="0">
                <a:latin typeface="Verdana"/>
                <a:cs typeface="Verdana"/>
              </a:rPr>
              <a:t>dwellings. </a:t>
            </a:r>
            <a:r>
              <a:rPr sz="1750" dirty="0">
                <a:latin typeface="Verdana"/>
                <a:cs typeface="Verdana"/>
              </a:rPr>
              <a:t>Data from</a:t>
            </a:r>
            <a:r>
              <a:rPr sz="1750" spc="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Federal</a:t>
            </a:r>
            <a:r>
              <a:rPr sz="1750" spc="-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Emergency</a:t>
            </a:r>
            <a:r>
              <a:rPr sz="1750" spc="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Management</a:t>
            </a:r>
            <a:r>
              <a:rPr sz="1750" spc="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Agency </a:t>
            </a:r>
            <a:r>
              <a:rPr sz="1750" spc="-10" dirty="0">
                <a:latin typeface="Verdana"/>
                <a:cs typeface="Verdana"/>
              </a:rPr>
              <a:t>(2012)]</a:t>
            </a:r>
            <a:endParaRPr sz="1750">
              <a:latin typeface="Verdana"/>
              <a:cs typeface="Verdan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b="1" dirty="0">
                <a:latin typeface="Verdana"/>
                <a:cs typeface="Verdana"/>
              </a:rPr>
              <a:t>Estimated</a:t>
            </a:r>
            <a:r>
              <a:rPr b="1" spc="-135" dirty="0">
                <a:latin typeface="Verdana"/>
                <a:cs typeface="Verdana"/>
              </a:rPr>
              <a:t> </a:t>
            </a:r>
            <a:r>
              <a:rPr b="1" spc="-20" dirty="0">
                <a:latin typeface="Verdana"/>
                <a:cs typeface="Verdana"/>
              </a:rPr>
              <a:t>building-</a:t>
            </a:r>
            <a:r>
              <a:rPr b="1" dirty="0">
                <a:latin typeface="Verdana"/>
                <a:cs typeface="Verdana"/>
              </a:rPr>
              <a:t>restoration</a:t>
            </a:r>
            <a:r>
              <a:rPr b="1" spc="-130" dirty="0">
                <a:latin typeface="Verdana"/>
                <a:cs typeface="Verdana"/>
              </a:rPr>
              <a:t> </a:t>
            </a:r>
            <a:r>
              <a:rPr b="1" dirty="0">
                <a:latin typeface="Verdana"/>
                <a:cs typeface="Verdana"/>
              </a:rPr>
              <a:t>delays</a:t>
            </a:r>
            <a:r>
              <a:rPr b="1" spc="-145" dirty="0">
                <a:latin typeface="Verdana"/>
                <a:cs typeface="Verdana"/>
              </a:rPr>
              <a:t> </a:t>
            </a:r>
            <a:r>
              <a:rPr dirty="0"/>
              <a:t>following</a:t>
            </a:r>
            <a:r>
              <a:rPr spc="-140" dirty="0"/>
              <a:t> </a:t>
            </a:r>
            <a:r>
              <a:rPr dirty="0"/>
              <a:t>the</a:t>
            </a:r>
            <a:r>
              <a:rPr spc="-135" dirty="0"/>
              <a:t> </a:t>
            </a:r>
            <a:r>
              <a:rPr dirty="0"/>
              <a:t>magnitude</a:t>
            </a:r>
            <a:r>
              <a:rPr spc="-140" dirty="0"/>
              <a:t> </a:t>
            </a:r>
            <a:r>
              <a:rPr spc="-25" dirty="0"/>
              <a:t>7.0 </a:t>
            </a:r>
            <a:r>
              <a:rPr dirty="0"/>
              <a:t>mainshock</a:t>
            </a:r>
            <a:r>
              <a:rPr spc="-50" dirty="0"/>
              <a:t> </a:t>
            </a:r>
            <a:r>
              <a:rPr dirty="0"/>
              <a:t>of</a:t>
            </a:r>
            <a:r>
              <a:rPr spc="-55" dirty="0"/>
              <a:t> </a:t>
            </a:r>
            <a:r>
              <a:rPr dirty="0"/>
              <a:t>the</a:t>
            </a:r>
            <a:r>
              <a:rPr spc="-55" dirty="0"/>
              <a:t> </a:t>
            </a:r>
            <a:r>
              <a:rPr dirty="0"/>
              <a:t>HayWired</a:t>
            </a:r>
            <a:r>
              <a:rPr spc="-55" dirty="0"/>
              <a:t> </a:t>
            </a:r>
            <a:r>
              <a:rPr dirty="0"/>
              <a:t>Earthquake</a:t>
            </a:r>
            <a:r>
              <a:rPr spc="-55" dirty="0"/>
              <a:t> </a:t>
            </a:r>
            <a:r>
              <a:rPr spc="-10" dirty="0"/>
              <a:t>Scenario.</a:t>
            </a: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3283245" y="2844014"/>
          <a:ext cx="13614400" cy="55867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871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00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323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323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304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27380">
                <a:tc rowSpan="2">
                  <a:txBody>
                    <a:bodyPr/>
                    <a:lstStyle/>
                    <a:p>
                      <a:pPr marL="1692275" marR="292735" indent="-1390015">
                        <a:lnSpc>
                          <a:spcPct val="101200"/>
                        </a:lnSpc>
                        <a:spcBef>
                          <a:spcPts val="1639"/>
                        </a:spcBef>
                      </a:pPr>
                      <a:r>
                        <a:rPr sz="3050" b="1" dirty="0">
                          <a:latin typeface="SF Compact Display"/>
                          <a:cs typeface="SF Compact Display"/>
                        </a:rPr>
                        <a:t>Residential</a:t>
                      </a:r>
                      <a:r>
                        <a:rPr sz="3050" b="1" spc="145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3050" b="1" spc="-10" dirty="0">
                          <a:latin typeface="SF Compact Display"/>
                          <a:cs typeface="SF Compact Display"/>
                        </a:rPr>
                        <a:t>dwelling </a:t>
                      </a:r>
                      <a:r>
                        <a:rPr sz="3050" b="1" spc="-20" dirty="0">
                          <a:latin typeface="SF Compact Display"/>
                          <a:cs typeface="SF Compact Display"/>
                        </a:rPr>
                        <a:t>type</a:t>
                      </a:r>
                      <a:endParaRPr sz="3050">
                        <a:latin typeface="SF Compact Display"/>
                        <a:cs typeface="SF Compact Display"/>
                      </a:endParaRPr>
                    </a:p>
                  </a:txBody>
                  <a:tcPr marL="0" marR="0" marT="208279" marB="0">
                    <a:lnT w="28575">
                      <a:solidFill>
                        <a:srgbClr val="D48A2A"/>
                      </a:solidFill>
                      <a:prstDash val="solid"/>
                    </a:lnT>
                    <a:lnB w="28575">
                      <a:solidFill>
                        <a:srgbClr val="D48A2A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3050" b="1" dirty="0">
                          <a:latin typeface="SF Compact Display"/>
                          <a:cs typeface="SF Compact Display"/>
                        </a:rPr>
                        <a:t>Hazus</a:t>
                      </a:r>
                      <a:r>
                        <a:rPr sz="3050" b="1" spc="80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3050" b="1" dirty="0">
                          <a:latin typeface="SF Compact Display"/>
                          <a:cs typeface="SF Compact Display"/>
                        </a:rPr>
                        <a:t>damage</a:t>
                      </a:r>
                      <a:r>
                        <a:rPr sz="3050" b="1" spc="80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3050" b="1" spc="-10" dirty="0">
                          <a:latin typeface="SF Compact Display"/>
                          <a:cs typeface="SF Compact Display"/>
                        </a:rPr>
                        <a:t>state</a:t>
                      </a:r>
                      <a:endParaRPr sz="3050">
                        <a:latin typeface="SF Compact Display"/>
                        <a:cs typeface="SF Compact Display"/>
                      </a:endParaRPr>
                    </a:p>
                  </a:txBody>
                  <a:tcPr marL="0" marR="0" marT="66675" marB="0">
                    <a:lnT w="28575">
                      <a:solidFill>
                        <a:srgbClr val="D48A2A"/>
                      </a:solidFill>
                      <a:prstDash val="solid"/>
                    </a:lnT>
                    <a:lnB w="28575">
                      <a:solidFill>
                        <a:srgbClr val="D48A2A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849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08279" marB="0">
                    <a:lnT w="28575">
                      <a:solidFill>
                        <a:srgbClr val="D48A2A"/>
                      </a:solidFill>
                      <a:prstDash val="solid"/>
                    </a:lnT>
                    <a:lnB w="28575">
                      <a:solidFill>
                        <a:srgbClr val="D48A2A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3050" b="1" spc="-10" dirty="0">
                          <a:latin typeface="SF Compact Display"/>
                          <a:cs typeface="SF Compact Display"/>
                        </a:rPr>
                        <a:t>Slight</a:t>
                      </a:r>
                      <a:endParaRPr sz="3050">
                        <a:latin typeface="SF Compact Display"/>
                        <a:cs typeface="SF Compact Display"/>
                      </a:endParaRPr>
                    </a:p>
                  </a:txBody>
                  <a:tcPr marL="0" marR="0" marT="66675" marB="0">
                    <a:lnR w="28575">
                      <a:solidFill>
                        <a:srgbClr val="D48A2A"/>
                      </a:solidFill>
                      <a:prstDash val="solid"/>
                    </a:lnR>
                    <a:lnT w="28575">
                      <a:solidFill>
                        <a:srgbClr val="D48A2A"/>
                      </a:solidFill>
                      <a:prstDash val="solid"/>
                    </a:lnT>
                    <a:lnB w="28575">
                      <a:solidFill>
                        <a:srgbClr val="D48A2A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3050" b="1" spc="-10" dirty="0">
                          <a:latin typeface="SF Compact Display"/>
                          <a:cs typeface="SF Compact Display"/>
                        </a:rPr>
                        <a:t>Moderate</a:t>
                      </a:r>
                      <a:endParaRPr sz="3050">
                        <a:latin typeface="SF Compact Display"/>
                        <a:cs typeface="SF Compact Display"/>
                      </a:endParaRPr>
                    </a:p>
                  </a:txBody>
                  <a:tcPr marL="0" marR="0" marT="66675" marB="0">
                    <a:lnL w="28575">
                      <a:solidFill>
                        <a:srgbClr val="D48A2A"/>
                      </a:solidFill>
                      <a:prstDash val="solid"/>
                    </a:lnL>
                    <a:lnR w="28575">
                      <a:solidFill>
                        <a:srgbClr val="D48A2A"/>
                      </a:solidFill>
                      <a:prstDash val="solid"/>
                    </a:lnR>
                    <a:lnT w="28575">
                      <a:solidFill>
                        <a:srgbClr val="D48A2A"/>
                      </a:solidFill>
                      <a:prstDash val="solid"/>
                    </a:lnT>
                    <a:lnB w="28575">
                      <a:solidFill>
                        <a:srgbClr val="D48A2A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3050" b="1" spc="-10" dirty="0">
                          <a:latin typeface="SF Compact Display"/>
                          <a:cs typeface="SF Compact Display"/>
                        </a:rPr>
                        <a:t>Extensive</a:t>
                      </a:r>
                      <a:endParaRPr sz="3050">
                        <a:latin typeface="SF Compact Display"/>
                        <a:cs typeface="SF Compact Display"/>
                      </a:endParaRPr>
                    </a:p>
                  </a:txBody>
                  <a:tcPr marL="0" marR="0" marT="66675" marB="0">
                    <a:lnL w="28575">
                      <a:solidFill>
                        <a:srgbClr val="D48A2A"/>
                      </a:solidFill>
                      <a:prstDash val="solid"/>
                    </a:lnL>
                    <a:lnR w="28575">
                      <a:solidFill>
                        <a:srgbClr val="D48A2A"/>
                      </a:solidFill>
                      <a:prstDash val="solid"/>
                    </a:lnR>
                    <a:lnT w="28575">
                      <a:solidFill>
                        <a:srgbClr val="D48A2A"/>
                      </a:solidFill>
                      <a:prstDash val="solid"/>
                    </a:lnT>
                    <a:lnB w="28575">
                      <a:solidFill>
                        <a:srgbClr val="D48A2A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3050" b="1" spc="-10" dirty="0">
                          <a:latin typeface="SF Compact Display"/>
                          <a:cs typeface="SF Compact Display"/>
                        </a:rPr>
                        <a:t>Complete</a:t>
                      </a:r>
                      <a:endParaRPr sz="3050">
                        <a:latin typeface="SF Compact Display"/>
                        <a:cs typeface="SF Compact Display"/>
                      </a:endParaRPr>
                    </a:p>
                  </a:txBody>
                  <a:tcPr marL="0" marR="0" marT="66675" marB="0">
                    <a:lnL w="28575">
                      <a:solidFill>
                        <a:srgbClr val="D48A2A"/>
                      </a:solidFill>
                      <a:prstDash val="solid"/>
                    </a:lnL>
                    <a:lnT w="28575">
                      <a:solidFill>
                        <a:srgbClr val="D48A2A"/>
                      </a:solidFill>
                      <a:prstDash val="solid"/>
                    </a:lnT>
                    <a:lnB w="28575">
                      <a:solidFill>
                        <a:srgbClr val="D48A2A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0385">
                <a:tc gridSpan="5">
                  <a:txBody>
                    <a:bodyPr/>
                    <a:lstStyle/>
                    <a:p>
                      <a:pPr marL="32956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265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Structural</a:t>
                      </a:r>
                      <a:r>
                        <a:rPr sz="2650" spc="-55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265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and</a:t>
                      </a:r>
                      <a:r>
                        <a:rPr sz="2650" spc="-4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265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nonstructural</a:t>
                      </a:r>
                      <a:r>
                        <a:rPr sz="2650" spc="-55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265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repair</a:t>
                      </a:r>
                      <a:r>
                        <a:rPr sz="2650" spc="-4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265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cost</a:t>
                      </a:r>
                      <a:r>
                        <a:rPr sz="2650" spc="-45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265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ratios</a:t>
                      </a:r>
                      <a:r>
                        <a:rPr sz="2650" spc="-4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2650" spc="-1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(percentage</a:t>
                      </a:r>
                      <a:r>
                        <a:rPr sz="2650" spc="-45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265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of</a:t>
                      </a:r>
                      <a:r>
                        <a:rPr sz="2650" spc="-4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265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building</a:t>
                      </a:r>
                      <a:r>
                        <a:rPr sz="2650" spc="-45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2650" spc="-1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replacement</a:t>
                      </a:r>
                      <a:r>
                        <a:rPr sz="2650" spc="-4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2650" spc="-1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cost)</a:t>
                      </a:r>
                      <a:endParaRPr sz="2650">
                        <a:latin typeface="SF Compact Display"/>
                        <a:cs typeface="SF Compact Display"/>
                      </a:endParaRPr>
                    </a:p>
                  </a:txBody>
                  <a:tcPr marL="0" marR="0" marT="5080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28575" cap="flat" cmpd="sng" algn="ctr">
                      <a:solidFill>
                        <a:srgbClr val="D48A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48A2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72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2650" dirty="0">
                          <a:latin typeface="Verdana"/>
                          <a:cs typeface="Verdana"/>
                        </a:rPr>
                        <a:t>Single</a:t>
                      </a:r>
                      <a:r>
                        <a:rPr sz="2650" spc="-8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650" dirty="0">
                          <a:latin typeface="Verdana"/>
                          <a:cs typeface="Verdana"/>
                        </a:rPr>
                        <a:t>family</a:t>
                      </a:r>
                      <a:r>
                        <a:rPr sz="2650" spc="-7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650" spc="-10" dirty="0">
                          <a:latin typeface="Verdana"/>
                          <a:cs typeface="Verdana"/>
                        </a:rPr>
                        <a:t>(RES1)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6096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B w="9525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2650" spc="-50" dirty="0">
                          <a:latin typeface="Verdana"/>
                          <a:cs typeface="Verdana"/>
                        </a:rPr>
                        <a:t>2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6096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B w="9525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2650" spc="-25" dirty="0">
                          <a:latin typeface="Verdana"/>
                          <a:cs typeface="Verdana"/>
                        </a:rPr>
                        <a:t>10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6096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B w="9525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2650" spc="-20" dirty="0">
                          <a:latin typeface="Verdana"/>
                          <a:cs typeface="Verdana"/>
                        </a:rPr>
                        <a:t>44.7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6096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B w="9525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2650" spc="-25" dirty="0">
                          <a:latin typeface="Verdana"/>
                          <a:cs typeface="Verdana"/>
                        </a:rPr>
                        <a:t>100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6096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B w="9525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72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2650" dirty="0">
                          <a:latin typeface="Verdana"/>
                          <a:cs typeface="Verdana"/>
                        </a:rPr>
                        <a:t>Duplex</a:t>
                      </a:r>
                      <a:r>
                        <a:rPr sz="2650" spc="-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650" spc="-10" dirty="0">
                          <a:latin typeface="Verdana"/>
                          <a:cs typeface="Verdana"/>
                        </a:rPr>
                        <a:t>(RES3A)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6096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2650" spc="-50" dirty="0">
                          <a:latin typeface="Verdana"/>
                          <a:cs typeface="Verdana"/>
                        </a:rPr>
                        <a:t>2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6096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2650" spc="-25" dirty="0">
                          <a:latin typeface="Verdana"/>
                          <a:cs typeface="Verdana"/>
                        </a:rPr>
                        <a:t>10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6096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2650" spc="-20" dirty="0">
                          <a:latin typeface="Verdana"/>
                          <a:cs typeface="Verdana"/>
                        </a:rPr>
                        <a:t>41.3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6096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2650" spc="-25" dirty="0">
                          <a:latin typeface="Verdana"/>
                          <a:cs typeface="Verdana"/>
                        </a:rPr>
                        <a:t>100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6096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7210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2650" dirty="0">
                          <a:latin typeface="Verdana"/>
                          <a:cs typeface="Verdana"/>
                        </a:rPr>
                        <a:t>Multifamily</a:t>
                      </a:r>
                      <a:r>
                        <a:rPr sz="2650" spc="-8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650" spc="-10" dirty="0">
                          <a:latin typeface="Verdana"/>
                          <a:cs typeface="Verdana"/>
                        </a:rPr>
                        <a:t>(RES3B–F)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6096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2650" spc="-50" dirty="0">
                          <a:latin typeface="Verdana"/>
                          <a:cs typeface="Verdana"/>
                        </a:rPr>
                        <a:t>2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6096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2650" spc="-25" dirty="0">
                          <a:latin typeface="Verdana"/>
                          <a:cs typeface="Verdana"/>
                        </a:rPr>
                        <a:t>10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6096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2650" spc="-20" dirty="0">
                          <a:latin typeface="Verdana"/>
                          <a:cs typeface="Verdana"/>
                        </a:rPr>
                        <a:t>41.3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6096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2650" spc="-25" dirty="0">
                          <a:latin typeface="Verdana"/>
                          <a:cs typeface="Verdana"/>
                        </a:rPr>
                        <a:t>100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6096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7210">
                <a:tc gridSpan="5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265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Median</a:t>
                      </a:r>
                      <a:r>
                        <a:rPr sz="2650" spc="-4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265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time</a:t>
                      </a:r>
                      <a:r>
                        <a:rPr sz="2650" spc="-4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265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for</a:t>
                      </a:r>
                      <a:r>
                        <a:rPr sz="2650" spc="-45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265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building</a:t>
                      </a:r>
                      <a:r>
                        <a:rPr sz="2650" spc="-4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265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repair</a:t>
                      </a:r>
                      <a:r>
                        <a:rPr sz="2650" spc="-4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265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and</a:t>
                      </a:r>
                      <a:r>
                        <a:rPr sz="2650" spc="-45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265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return</a:t>
                      </a:r>
                      <a:r>
                        <a:rPr sz="2650" spc="-35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265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to</a:t>
                      </a:r>
                      <a:r>
                        <a:rPr sz="2650" spc="-4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265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function</a:t>
                      </a:r>
                      <a:r>
                        <a:rPr sz="2650" spc="-4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265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(number</a:t>
                      </a:r>
                      <a:r>
                        <a:rPr sz="2650" spc="-4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265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of</a:t>
                      </a:r>
                      <a:r>
                        <a:rPr sz="2650" spc="-45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2650" spc="-1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days)</a:t>
                      </a:r>
                      <a:endParaRPr sz="2650">
                        <a:latin typeface="SF Compact Display"/>
                        <a:cs typeface="SF Compact Display"/>
                      </a:endParaRPr>
                    </a:p>
                  </a:txBody>
                  <a:tcPr marL="0" marR="0" marT="3683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solidFill>
                      <a:srgbClr val="D48A2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72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2650" dirty="0">
                          <a:latin typeface="Verdana"/>
                          <a:cs typeface="Verdana"/>
                        </a:rPr>
                        <a:t>Single</a:t>
                      </a:r>
                      <a:r>
                        <a:rPr sz="2650" spc="-8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650" dirty="0">
                          <a:latin typeface="Verdana"/>
                          <a:cs typeface="Verdana"/>
                        </a:rPr>
                        <a:t>family</a:t>
                      </a:r>
                      <a:r>
                        <a:rPr sz="2650" spc="-7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650" spc="-10" dirty="0">
                          <a:latin typeface="Verdana"/>
                          <a:cs typeface="Verdana"/>
                        </a:rPr>
                        <a:t>(RES1)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6096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B w="9525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2650" spc="-25" dirty="0">
                          <a:latin typeface="Verdana"/>
                          <a:cs typeface="Verdana"/>
                        </a:rPr>
                        <a:t>2–5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6096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2650" spc="-10" dirty="0">
                          <a:latin typeface="Verdana"/>
                          <a:cs typeface="Verdana"/>
                        </a:rPr>
                        <a:t>30–120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6096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2650" spc="-10" dirty="0">
                          <a:latin typeface="Verdana"/>
                          <a:cs typeface="Verdana"/>
                        </a:rPr>
                        <a:t>90–360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6096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2650" spc="-10" dirty="0">
                          <a:latin typeface="Verdana"/>
                          <a:cs typeface="Verdana"/>
                        </a:rPr>
                        <a:t>180–720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6096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372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2650" dirty="0">
                          <a:latin typeface="Verdana"/>
                          <a:cs typeface="Verdana"/>
                        </a:rPr>
                        <a:t>Duplex</a:t>
                      </a:r>
                      <a:r>
                        <a:rPr sz="2650" spc="-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650" spc="-10" dirty="0">
                          <a:latin typeface="Verdana"/>
                          <a:cs typeface="Verdana"/>
                        </a:rPr>
                        <a:t>(RES3A)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6096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2650" spc="-20" dirty="0">
                          <a:latin typeface="Verdana"/>
                          <a:cs typeface="Verdana"/>
                        </a:rPr>
                        <a:t>5–10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6096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2650" spc="-10" dirty="0">
                          <a:latin typeface="Verdana"/>
                          <a:cs typeface="Verdana"/>
                        </a:rPr>
                        <a:t>30–120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6096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2650" spc="-10" dirty="0">
                          <a:latin typeface="Verdana"/>
                          <a:cs typeface="Verdana"/>
                        </a:rPr>
                        <a:t>120–480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6096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2650" spc="-10" dirty="0">
                          <a:latin typeface="Verdana"/>
                          <a:cs typeface="Verdana"/>
                        </a:rPr>
                        <a:t>240–960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6096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37210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2650" dirty="0">
                          <a:latin typeface="Verdana"/>
                          <a:cs typeface="Verdana"/>
                        </a:rPr>
                        <a:t>Multifamily</a:t>
                      </a:r>
                      <a:r>
                        <a:rPr sz="2650" spc="-8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650" spc="-10" dirty="0">
                          <a:latin typeface="Verdana"/>
                          <a:cs typeface="Verdana"/>
                        </a:rPr>
                        <a:t>(RES3B–F)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6096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B w="28575">
                      <a:solidFill>
                        <a:srgbClr val="D48A2A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2650" spc="-20" dirty="0">
                          <a:latin typeface="Verdana"/>
                          <a:cs typeface="Verdana"/>
                        </a:rPr>
                        <a:t>5–10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6096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B w="28575">
                      <a:solidFill>
                        <a:srgbClr val="D48A2A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2650" spc="-10" dirty="0">
                          <a:latin typeface="Verdana"/>
                          <a:cs typeface="Verdana"/>
                        </a:rPr>
                        <a:t>30–120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6096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B w="28575">
                      <a:solidFill>
                        <a:srgbClr val="D48A2A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2650" spc="-10" dirty="0">
                          <a:latin typeface="Verdana"/>
                          <a:cs typeface="Verdana"/>
                        </a:rPr>
                        <a:t>120–480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6096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B w="28575">
                      <a:solidFill>
                        <a:srgbClr val="D48A2A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2650" spc="-10" dirty="0">
                          <a:latin typeface="Verdana"/>
                          <a:cs typeface="Verdana"/>
                        </a:rPr>
                        <a:t>240–960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6096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B w="28575">
                      <a:solidFill>
                        <a:srgbClr val="D48A2A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419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30"/>
              </a:spcBef>
            </a:pPr>
            <a:endParaRPr sz="205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7088" y="1047088"/>
            <a:ext cx="8031453" cy="921287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452980" y="6350945"/>
            <a:ext cx="9592310" cy="30791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200"/>
              </a:lnSpc>
              <a:spcBef>
                <a:spcPts val="95"/>
              </a:spcBef>
            </a:pPr>
            <a:r>
              <a:rPr sz="2200" b="1" dirty="0">
                <a:latin typeface="Verdana"/>
                <a:cs typeface="Verdana"/>
              </a:rPr>
              <a:t>Map</a:t>
            </a:r>
            <a:r>
              <a:rPr sz="2200" b="1" spc="5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showing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areas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of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concentrated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damage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in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spc="-10" dirty="0">
                <a:latin typeface="Verdana"/>
                <a:cs typeface="Verdana"/>
              </a:rPr>
              <a:t>economic </a:t>
            </a:r>
            <a:r>
              <a:rPr sz="2200" b="1" dirty="0">
                <a:latin typeface="Verdana"/>
                <a:cs typeface="Verdana"/>
              </a:rPr>
              <a:t>subareas</a:t>
            </a:r>
            <a:r>
              <a:rPr sz="2200" b="1" spc="4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as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result</a:t>
            </a:r>
            <a:r>
              <a:rPr sz="2200" spc="4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hazards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caused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by</a:t>
            </a:r>
            <a:r>
              <a:rPr sz="2200" spc="4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HayWired </a:t>
            </a:r>
            <a:r>
              <a:rPr sz="2200" dirty="0">
                <a:latin typeface="Verdana"/>
                <a:cs typeface="Verdana"/>
              </a:rPr>
              <a:t>Earthquake</a:t>
            </a:r>
            <a:r>
              <a:rPr sz="2200" spc="8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Scenario</a:t>
            </a:r>
            <a:r>
              <a:rPr sz="2200" spc="9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mainshock.</a:t>
            </a:r>
            <a:r>
              <a:rPr sz="2200" spc="9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Areas</a:t>
            </a:r>
            <a:r>
              <a:rPr sz="2200" spc="9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9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concentrated</a:t>
            </a:r>
            <a:r>
              <a:rPr sz="2200" spc="8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damage </a:t>
            </a:r>
            <a:r>
              <a:rPr sz="2200" dirty="0">
                <a:latin typeface="Verdana"/>
                <a:cs typeface="Verdana"/>
              </a:rPr>
              <a:t>are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defined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as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census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tracts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with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20%</a:t>
            </a:r>
            <a:r>
              <a:rPr sz="2200" spc="4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or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more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total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building </a:t>
            </a:r>
            <a:r>
              <a:rPr sz="2200" dirty="0">
                <a:latin typeface="Verdana"/>
                <a:cs typeface="Verdana"/>
              </a:rPr>
              <a:t>square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footage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in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extensive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or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complete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damage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from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ground </a:t>
            </a:r>
            <a:r>
              <a:rPr sz="2200" dirty="0">
                <a:latin typeface="Verdana"/>
                <a:cs typeface="Verdana"/>
              </a:rPr>
              <a:t>shaking,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liquefaction,</a:t>
            </a:r>
            <a:r>
              <a:rPr sz="2200" spc="8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landslide,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and</a:t>
            </a:r>
            <a:r>
              <a:rPr sz="2200" spc="8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fire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damages.</a:t>
            </a:r>
            <a:r>
              <a:rPr sz="2200" spc="8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For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spc="-20" dirty="0">
                <a:latin typeface="Verdana"/>
                <a:cs typeface="Verdana"/>
              </a:rPr>
              <a:t>each </a:t>
            </a:r>
            <a:r>
              <a:rPr sz="2200" dirty="0">
                <a:latin typeface="Verdana"/>
                <a:cs typeface="Verdana"/>
              </a:rPr>
              <a:t>economic</a:t>
            </a:r>
            <a:r>
              <a:rPr sz="2200" spc="9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subarea,</a:t>
            </a:r>
            <a:r>
              <a:rPr sz="2200" spc="9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9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percentage</a:t>
            </a:r>
            <a:r>
              <a:rPr sz="2200" spc="9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9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residential,</a:t>
            </a:r>
            <a:r>
              <a:rPr sz="2200" spc="9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nonresidential, </a:t>
            </a:r>
            <a:r>
              <a:rPr sz="2200" dirty="0">
                <a:latin typeface="Verdana"/>
                <a:cs typeface="Verdana"/>
              </a:rPr>
              <a:t>and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total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building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square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footage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in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an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extensive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or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complete </a:t>
            </a:r>
            <a:r>
              <a:rPr sz="2200" dirty="0">
                <a:latin typeface="Verdana"/>
                <a:cs typeface="Verdana"/>
              </a:rPr>
              <a:t>damage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state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from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integrated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damages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are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also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provided.</a:t>
            </a:r>
            <a:endParaRPr sz="22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34388" y="10406158"/>
            <a:ext cx="4260850" cy="229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Volume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3: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Chapter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U,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Figure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spc="-50" dirty="0">
                <a:latin typeface="Verdana"/>
                <a:cs typeface="Verdana"/>
              </a:rPr>
              <a:t>4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5"/>
              </a:spcBef>
            </a:pPr>
            <a:r>
              <a:rPr spc="-25" dirty="0"/>
              <a:t>10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419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30"/>
              </a:spcBef>
            </a:pPr>
            <a:endParaRPr sz="205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164876" y="3235368"/>
            <a:ext cx="4696460" cy="44361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62255">
              <a:lnSpc>
                <a:spcPct val="101200"/>
              </a:lnSpc>
              <a:spcBef>
                <a:spcPts val="95"/>
              </a:spcBef>
            </a:pPr>
            <a:r>
              <a:rPr sz="2200" b="1" dirty="0">
                <a:latin typeface="Verdana"/>
                <a:cs typeface="Verdana"/>
              </a:rPr>
              <a:t>Maps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showing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spc="-10" dirty="0">
                <a:latin typeface="Verdana"/>
                <a:cs typeface="Verdana"/>
              </a:rPr>
              <a:t>census</a:t>
            </a:r>
            <a:r>
              <a:rPr sz="2200" b="1" spc="55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tracts</a:t>
            </a:r>
            <a:r>
              <a:rPr sz="2200" b="1" spc="4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with</a:t>
            </a:r>
            <a:r>
              <a:rPr sz="2200" b="1" spc="50" dirty="0">
                <a:latin typeface="Verdana"/>
                <a:cs typeface="Verdana"/>
              </a:rPr>
              <a:t> </a:t>
            </a:r>
            <a:r>
              <a:rPr sz="2200" b="1" spc="-10" dirty="0">
                <a:latin typeface="Verdana"/>
                <a:cs typeface="Verdana"/>
              </a:rPr>
              <a:t>concentrations </a:t>
            </a:r>
            <a:r>
              <a:rPr sz="2200" b="1" dirty="0">
                <a:latin typeface="Verdana"/>
                <a:cs typeface="Verdana"/>
              </a:rPr>
              <a:t>of</a:t>
            </a:r>
            <a:r>
              <a:rPr sz="2200" b="1" spc="5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building</a:t>
            </a:r>
            <a:r>
              <a:rPr sz="2200" b="1" spc="5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damage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spc="-25" dirty="0">
                <a:latin typeface="Verdana"/>
                <a:cs typeface="Verdana"/>
              </a:rPr>
              <a:t>for </a:t>
            </a:r>
            <a:r>
              <a:rPr sz="2200" b="1" dirty="0">
                <a:latin typeface="Verdana"/>
                <a:cs typeface="Verdana"/>
              </a:rPr>
              <a:t>multifamily</a:t>
            </a:r>
            <a:r>
              <a:rPr sz="2200" b="1" spc="8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dwellings</a:t>
            </a:r>
            <a:r>
              <a:rPr sz="2200" b="1" spc="11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in</a:t>
            </a:r>
            <a:r>
              <a:rPr sz="2200" spc="90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the </a:t>
            </a:r>
            <a:r>
              <a:rPr sz="2200" dirty="0">
                <a:latin typeface="Verdana"/>
                <a:cs typeface="Verdana"/>
              </a:rPr>
              <a:t>HayWired</a:t>
            </a:r>
            <a:r>
              <a:rPr sz="2200" spc="8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Earthquake</a:t>
            </a:r>
            <a:r>
              <a:rPr sz="2200" spc="9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Scenario</a:t>
            </a:r>
            <a:endParaRPr sz="2200">
              <a:latin typeface="Verdana"/>
              <a:cs typeface="Verdana"/>
            </a:endParaRPr>
          </a:p>
          <a:p>
            <a:pPr marL="12700" marR="5080">
              <a:lnSpc>
                <a:spcPct val="101200"/>
              </a:lnSpc>
            </a:pPr>
            <a:r>
              <a:rPr sz="2200" dirty="0">
                <a:latin typeface="Verdana"/>
                <a:cs typeface="Verdana"/>
              </a:rPr>
              <a:t>mainshock.</a:t>
            </a:r>
            <a:r>
              <a:rPr sz="2200" spc="10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Multifamily</a:t>
            </a:r>
            <a:r>
              <a:rPr sz="2200" spc="10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dwellings </a:t>
            </a:r>
            <a:r>
              <a:rPr sz="2200" dirty="0">
                <a:latin typeface="Verdana"/>
                <a:cs typeface="Verdana"/>
              </a:rPr>
              <a:t>that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have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three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or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more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housing </a:t>
            </a:r>
            <a:r>
              <a:rPr sz="2200" dirty="0">
                <a:latin typeface="Verdana"/>
                <a:cs typeface="Verdana"/>
              </a:rPr>
              <a:t>units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per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structure.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Descriptions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3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4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2</a:t>
            </a:r>
            <a:r>
              <a:rPr sz="2200" spc="4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maps:</a:t>
            </a:r>
            <a:r>
              <a:rPr sz="2200" spc="25" dirty="0">
                <a:latin typeface="Verdana"/>
                <a:cs typeface="Verdana"/>
              </a:rPr>
              <a:t> </a:t>
            </a:r>
            <a:r>
              <a:rPr sz="2200" i="1" dirty="0">
                <a:latin typeface="Verdana"/>
                <a:cs typeface="Verdana"/>
              </a:rPr>
              <a:t>A</a:t>
            </a:r>
            <a:r>
              <a:rPr sz="2200" dirty="0">
                <a:latin typeface="Verdana"/>
                <a:cs typeface="Verdana"/>
              </a:rPr>
              <a:t>,</a:t>
            </a:r>
            <a:r>
              <a:rPr sz="2200" spc="4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Shaking, </a:t>
            </a:r>
            <a:r>
              <a:rPr sz="2200" dirty="0">
                <a:latin typeface="Verdana"/>
                <a:cs typeface="Verdana"/>
              </a:rPr>
              <a:t>landslide,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and</a:t>
            </a:r>
            <a:r>
              <a:rPr sz="2200" spc="8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liquefaction </a:t>
            </a:r>
            <a:r>
              <a:rPr sz="2200" dirty="0">
                <a:latin typeface="Verdana"/>
                <a:cs typeface="Verdana"/>
              </a:rPr>
              <a:t>hazards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only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(without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fire).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i="1" spc="-25" dirty="0">
                <a:latin typeface="Verdana"/>
                <a:cs typeface="Verdana"/>
              </a:rPr>
              <a:t>B</a:t>
            </a:r>
            <a:r>
              <a:rPr sz="2200" spc="-25" dirty="0">
                <a:latin typeface="Verdana"/>
                <a:cs typeface="Verdana"/>
              </a:rPr>
              <a:t>, </a:t>
            </a:r>
            <a:r>
              <a:rPr sz="2200" dirty="0">
                <a:latin typeface="Verdana"/>
                <a:cs typeface="Verdana"/>
              </a:rPr>
              <a:t>Shaking,</a:t>
            </a:r>
            <a:r>
              <a:rPr sz="2200" spc="11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landslide,</a:t>
            </a:r>
            <a:r>
              <a:rPr sz="2200" spc="11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liquefaction, </a:t>
            </a:r>
            <a:r>
              <a:rPr sz="2200" dirty="0">
                <a:latin typeface="Verdana"/>
                <a:cs typeface="Verdana"/>
              </a:rPr>
              <a:t>and</a:t>
            </a:r>
            <a:r>
              <a:rPr sz="2200" spc="4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fire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hazards.</a:t>
            </a:r>
            <a:endParaRPr sz="2200">
              <a:latin typeface="Verdana"/>
              <a:cs typeface="Verdan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7088" y="1047088"/>
            <a:ext cx="12809028" cy="921437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034388" y="10406158"/>
            <a:ext cx="4375150" cy="229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Volume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3: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Chapter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U,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Figure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spc="-25" dirty="0">
                <a:latin typeface="Verdana"/>
                <a:cs typeface="Verdana"/>
              </a:rPr>
              <a:t>A3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5"/>
              </a:spcBef>
            </a:pPr>
            <a:r>
              <a:rPr spc="-25" dirty="0"/>
              <a:t>11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419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30"/>
              </a:spcBef>
            </a:pPr>
            <a:endParaRPr sz="205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164876" y="3700276"/>
            <a:ext cx="4686935" cy="40970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485775">
              <a:lnSpc>
                <a:spcPct val="101200"/>
              </a:lnSpc>
              <a:spcBef>
                <a:spcPts val="95"/>
              </a:spcBef>
            </a:pPr>
            <a:r>
              <a:rPr sz="2200" b="1" dirty="0">
                <a:latin typeface="Verdana"/>
                <a:cs typeface="Verdana"/>
              </a:rPr>
              <a:t>Maps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showing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spc="-10" dirty="0">
                <a:latin typeface="Verdana"/>
                <a:cs typeface="Verdana"/>
              </a:rPr>
              <a:t>census </a:t>
            </a:r>
            <a:r>
              <a:rPr sz="2200" b="1" dirty="0">
                <a:latin typeface="Verdana"/>
                <a:cs typeface="Verdana"/>
              </a:rPr>
              <a:t>tracts</a:t>
            </a:r>
            <a:r>
              <a:rPr sz="2200" b="1" spc="4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with</a:t>
            </a:r>
            <a:r>
              <a:rPr sz="2200" b="1" spc="50" dirty="0">
                <a:latin typeface="Verdana"/>
                <a:cs typeface="Verdana"/>
              </a:rPr>
              <a:t> </a:t>
            </a:r>
            <a:r>
              <a:rPr sz="2200" b="1" spc="-10" dirty="0">
                <a:latin typeface="Verdana"/>
                <a:cs typeface="Verdana"/>
              </a:rPr>
              <a:t>concentrations </a:t>
            </a:r>
            <a:r>
              <a:rPr sz="2200" b="1" dirty="0">
                <a:latin typeface="Verdana"/>
                <a:cs typeface="Verdana"/>
              </a:rPr>
              <a:t>of</a:t>
            </a:r>
            <a:r>
              <a:rPr sz="2200" b="1" spc="5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building</a:t>
            </a:r>
            <a:r>
              <a:rPr sz="2200" b="1" spc="5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damage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spc="-25" dirty="0">
                <a:latin typeface="Verdana"/>
                <a:cs typeface="Verdana"/>
              </a:rPr>
              <a:t>for </a:t>
            </a:r>
            <a:r>
              <a:rPr sz="2200" b="1" dirty="0">
                <a:latin typeface="Verdana"/>
                <a:cs typeface="Verdana"/>
              </a:rPr>
              <a:t>single-family</a:t>
            </a:r>
            <a:r>
              <a:rPr sz="2200" b="1" spc="10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and</a:t>
            </a:r>
            <a:r>
              <a:rPr sz="2200" b="1" spc="105" dirty="0">
                <a:latin typeface="Verdana"/>
                <a:cs typeface="Verdana"/>
              </a:rPr>
              <a:t> </a:t>
            </a:r>
            <a:r>
              <a:rPr sz="2200" b="1" spc="-10" dirty="0">
                <a:latin typeface="Verdana"/>
                <a:cs typeface="Verdana"/>
              </a:rPr>
              <a:t>duplex </a:t>
            </a:r>
            <a:r>
              <a:rPr sz="2200" b="1" dirty="0">
                <a:latin typeface="Verdana"/>
                <a:cs typeface="Verdana"/>
              </a:rPr>
              <a:t>dwellings</a:t>
            </a:r>
            <a:r>
              <a:rPr sz="2200" b="1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in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HayWired</a:t>
            </a:r>
            <a:endParaRPr sz="2200">
              <a:latin typeface="Verdana"/>
              <a:cs typeface="Verdana"/>
            </a:endParaRPr>
          </a:p>
          <a:p>
            <a:pPr marL="12700" marR="5080">
              <a:lnSpc>
                <a:spcPct val="101200"/>
              </a:lnSpc>
            </a:pPr>
            <a:r>
              <a:rPr sz="2200" dirty="0">
                <a:latin typeface="Verdana"/>
                <a:cs typeface="Verdana"/>
              </a:rPr>
              <a:t>Earthquake</a:t>
            </a:r>
            <a:r>
              <a:rPr sz="2200" spc="10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Scenario</a:t>
            </a:r>
            <a:r>
              <a:rPr sz="2200" spc="11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mainshock. </a:t>
            </a:r>
            <a:r>
              <a:rPr sz="2200" dirty="0">
                <a:latin typeface="Verdana"/>
                <a:cs typeface="Verdana"/>
              </a:rPr>
              <a:t>Descriptions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2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maps:</a:t>
            </a:r>
            <a:endParaRPr sz="2200">
              <a:latin typeface="Verdana"/>
              <a:cs typeface="Verdana"/>
            </a:endParaRPr>
          </a:p>
          <a:p>
            <a:pPr marL="12700" marR="285750">
              <a:lnSpc>
                <a:spcPct val="101200"/>
              </a:lnSpc>
            </a:pPr>
            <a:r>
              <a:rPr sz="2200" i="1" dirty="0">
                <a:latin typeface="Verdana"/>
                <a:cs typeface="Verdana"/>
              </a:rPr>
              <a:t>A</a:t>
            </a:r>
            <a:r>
              <a:rPr sz="2200" dirty="0">
                <a:latin typeface="Verdana"/>
                <a:cs typeface="Verdana"/>
              </a:rPr>
              <a:t>,</a:t>
            </a:r>
            <a:r>
              <a:rPr sz="2200" spc="8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Shaking,</a:t>
            </a:r>
            <a:r>
              <a:rPr sz="2200" spc="8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landslide,</a:t>
            </a:r>
            <a:r>
              <a:rPr sz="2200" spc="85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and </a:t>
            </a:r>
            <a:r>
              <a:rPr sz="2200" dirty="0">
                <a:latin typeface="Verdana"/>
                <a:cs typeface="Verdana"/>
              </a:rPr>
              <a:t>liquefaction</a:t>
            </a:r>
            <a:r>
              <a:rPr sz="2200" spc="114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hazards</a:t>
            </a:r>
            <a:r>
              <a:rPr sz="2200" spc="114" dirty="0">
                <a:latin typeface="Verdana"/>
                <a:cs typeface="Verdana"/>
              </a:rPr>
              <a:t> </a:t>
            </a:r>
            <a:r>
              <a:rPr sz="2200" spc="-20" dirty="0">
                <a:latin typeface="Verdana"/>
                <a:cs typeface="Verdana"/>
              </a:rPr>
              <a:t>only </a:t>
            </a:r>
            <a:r>
              <a:rPr sz="2200" dirty="0">
                <a:latin typeface="Verdana"/>
                <a:cs typeface="Verdana"/>
              </a:rPr>
              <a:t>(without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fire).</a:t>
            </a:r>
            <a:r>
              <a:rPr sz="2200" spc="40" dirty="0">
                <a:latin typeface="Verdana"/>
                <a:cs typeface="Verdana"/>
              </a:rPr>
              <a:t> </a:t>
            </a:r>
            <a:r>
              <a:rPr sz="2200" i="1" dirty="0">
                <a:latin typeface="Verdana"/>
                <a:cs typeface="Verdana"/>
              </a:rPr>
              <a:t>B</a:t>
            </a:r>
            <a:r>
              <a:rPr sz="2200" dirty="0">
                <a:latin typeface="Verdana"/>
                <a:cs typeface="Verdana"/>
              </a:rPr>
              <a:t>,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Shaking, </a:t>
            </a:r>
            <a:r>
              <a:rPr sz="2200" dirty="0">
                <a:latin typeface="Verdana"/>
                <a:cs typeface="Verdana"/>
              </a:rPr>
              <a:t>landslide,</a:t>
            </a:r>
            <a:r>
              <a:rPr sz="2200" spc="10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liquefaction,</a:t>
            </a:r>
            <a:r>
              <a:rPr sz="2200" spc="10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and</a:t>
            </a:r>
            <a:r>
              <a:rPr sz="2200" spc="100" dirty="0">
                <a:latin typeface="Verdana"/>
                <a:cs typeface="Verdana"/>
              </a:rPr>
              <a:t> </a:t>
            </a:r>
            <a:r>
              <a:rPr sz="2200" spc="-20" dirty="0">
                <a:latin typeface="Verdana"/>
                <a:cs typeface="Verdana"/>
              </a:rPr>
              <a:t>fire </a:t>
            </a:r>
            <a:r>
              <a:rPr sz="2200" spc="-10" dirty="0">
                <a:latin typeface="Verdana"/>
                <a:cs typeface="Verdana"/>
              </a:rPr>
              <a:t>hazards.</a:t>
            </a:r>
            <a:endParaRPr sz="2200">
              <a:latin typeface="Verdana"/>
              <a:cs typeface="Verdan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7088" y="1047088"/>
            <a:ext cx="12809027" cy="921437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034388" y="10406158"/>
            <a:ext cx="4375150" cy="229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Volume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3: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Chapter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U,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Figure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spc="-25" dirty="0">
                <a:latin typeface="Verdana"/>
                <a:cs typeface="Verdana"/>
              </a:rPr>
              <a:t>A4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5"/>
              </a:spcBef>
            </a:pPr>
            <a:r>
              <a:rPr spc="-25" dirty="0"/>
              <a:t>12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419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30"/>
              </a:spcBef>
            </a:pPr>
            <a:endParaRPr sz="205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164876" y="3361019"/>
            <a:ext cx="4439285" cy="44361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200"/>
              </a:lnSpc>
              <a:spcBef>
                <a:spcPts val="95"/>
              </a:spcBef>
            </a:pPr>
            <a:r>
              <a:rPr sz="2200" b="1" dirty="0">
                <a:latin typeface="Verdana"/>
                <a:cs typeface="Verdana"/>
              </a:rPr>
              <a:t>Maps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showing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spc="-10" dirty="0">
                <a:latin typeface="Verdana"/>
                <a:cs typeface="Verdana"/>
              </a:rPr>
              <a:t>census</a:t>
            </a:r>
            <a:r>
              <a:rPr sz="2200" b="1" spc="55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tracts</a:t>
            </a:r>
            <a:r>
              <a:rPr sz="2200" b="1" spc="4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with</a:t>
            </a:r>
            <a:r>
              <a:rPr sz="2200" b="1" spc="50" dirty="0">
                <a:latin typeface="Verdana"/>
                <a:cs typeface="Verdana"/>
              </a:rPr>
              <a:t> </a:t>
            </a:r>
            <a:r>
              <a:rPr sz="2200" b="1" spc="-10" dirty="0">
                <a:latin typeface="Verdana"/>
                <a:cs typeface="Verdana"/>
              </a:rPr>
              <a:t>concentrations </a:t>
            </a:r>
            <a:r>
              <a:rPr sz="2200" b="1" dirty="0">
                <a:latin typeface="Verdana"/>
                <a:cs typeface="Verdana"/>
              </a:rPr>
              <a:t>of</a:t>
            </a:r>
            <a:r>
              <a:rPr sz="2200" b="1" spc="4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damage</a:t>
            </a:r>
            <a:r>
              <a:rPr sz="2200" b="1" spc="4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to</a:t>
            </a:r>
            <a:r>
              <a:rPr sz="2200" b="1" spc="50" dirty="0">
                <a:latin typeface="Verdana"/>
                <a:cs typeface="Verdana"/>
              </a:rPr>
              <a:t> </a:t>
            </a:r>
            <a:r>
              <a:rPr sz="2200" b="1" spc="-10" dirty="0">
                <a:latin typeface="Verdana"/>
                <a:cs typeface="Verdana"/>
              </a:rPr>
              <a:t>household- </a:t>
            </a:r>
            <a:r>
              <a:rPr sz="2200" b="1" dirty="0">
                <a:latin typeface="Verdana"/>
                <a:cs typeface="Verdana"/>
              </a:rPr>
              <a:t>serving</a:t>
            </a:r>
            <a:r>
              <a:rPr sz="2200" b="1" spc="4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uses</a:t>
            </a:r>
            <a:r>
              <a:rPr sz="2200" b="1" spc="5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(for</a:t>
            </a:r>
            <a:r>
              <a:rPr sz="2200" b="1" spc="50" dirty="0">
                <a:latin typeface="Verdana"/>
                <a:cs typeface="Verdana"/>
              </a:rPr>
              <a:t> </a:t>
            </a:r>
            <a:r>
              <a:rPr sz="2200" b="1" spc="-10" dirty="0">
                <a:latin typeface="Verdana"/>
                <a:cs typeface="Verdana"/>
              </a:rPr>
              <a:t>example, </a:t>
            </a:r>
            <a:r>
              <a:rPr sz="2200" b="1" dirty="0">
                <a:latin typeface="Verdana"/>
                <a:cs typeface="Verdana"/>
              </a:rPr>
              <a:t>hospitals,</a:t>
            </a:r>
            <a:r>
              <a:rPr sz="2200" b="1" spc="7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schools,</a:t>
            </a:r>
            <a:r>
              <a:rPr sz="2200" b="1" spc="75" dirty="0">
                <a:latin typeface="Verdana"/>
                <a:cs typeface="Verdana"/>
              </a:rPr>
              <a:t> </a:t>
            </a:r>
            <a:r>
              <a:rPr sz="2200" b="1" spc="-25" dirty="0">
                <a:latin typeface="Verdana"/>
                <a:cs typeface="Verdana"/>
              </a:rPr>
              <a:t>and </a:t>
            </a:r>
            <a:r>
              <a:rPr sz="2200" b="1" dirty="0">
                <a:latin typeface="Verdana"/>
                <a:cs typeface="Verdana"/>
              </a:rPr>
              <a:t>places</a:t>
            </a:r>
            <a:r>
              <a:rPr sz="2200" b="1" spc="4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of</a:t>
            </a:r>
            <a:r>
              <a:rPr sz="2200" b="1" spc="4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worship)</a:t>
            </a:r>
            <a:r>
              <a:rPr sz="2200" b="1" spc="8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in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the </a:t>
            </a:r>
            <a:r>
              <a:rPr sz="2200" dirty="0">
                <a:latin typeface="Verdana"/>
                <a:cs typeface="Verdana"/>
              </a:rPr>
              <a:t>HayWired</a:t>
            </a:r>
            <a:r>
              <a:rPr sz="2200" spc="8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Earthquake</a:t>
            </a:r>
            <a:r>
              <a:rPr sz="2200" spc="9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Scenario </a:t>
            </a:r>
            <a:r>
              <a:rPr sz="2200" dirty="0">
                <a:latin typeface="Verdana"/>
                <a:cs typeface="Verdana"/>
              </a:rPr>
              <a:t>mainshock.</a:t>
            </a:r>
            <a:r>
              <a:rPr sz="2200" spc="10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Descriptions</a:t>
            </a:r>
            <a:r>
              <a:rPr sz="2200" spc="10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105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the </a:t>
            </a:r>
            <a:r>
              <a:rPr sz="2200" dirty="0">
                <a:latin typeface="Verdana"/>
                <a:cs typeface="Verdana"/>
              </a:rPr>
              <a:t>2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maps: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i="1" dirty="0">
                <a:latin typeface="Verdana"/>
                <a:cs typeface="Verdana"/>
              </a:rPr>
              <a:t>A</a:t>
            </a:r>
            <a:r>
              <a:rPr sz="2200" dirty="0">
                <a:latin typeface="Verdana"/>
                <a:cs typeface="Verdana"/>
              </a:rPr>
              <a:t>,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Shaking,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landslide, </a:t>
            </a:r>
            <a:r>
              <a:rPr sz="2200" dirty="0">
                <a:latin typeface="Verdana"/>
                <a:cs typeface="Verdana"/>
              </a:rPr>
              <a:t>and</a:t>
            </a:r>
            <a:r>
              <a:rPr sz="2200" spc="9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liquefaction</a:t>
            </a:r>
            <a:r>
              <a:rPr sz="2200" spc="9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hazards</a:t>
            </a:r>
            <a:r>
              <a:rPr sz="2200" spc="90" dirty="0">
                <a:latin typeface="Verdana"/>
                <a:cs typeface="Verdana"/>
              </a:rPr>
              <a:t> </a:t>
            </a:r>
            <a:r>
              <a:rPr sz="2200" spc="-20" dirty="0">
                <a:latin typeface="Verdana"/>
                <a:cs typeface="Verdana"/>
              </a:rPr>
              <a:t>only </a:t>
            </a:r>
            <a:r>
              <a:rPr sz="2200" dirty="0">
                <a:latin typeface="Verdana"/>
                <a:cs typeface="Verdana"/>
              </a:rPr>
              <a:t>(without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fire).</a:t>
            </a:r>
            <a:r>
              <a:rPr sz="2200" spc="40" dirty="0">
                <a:latin typeface="Verdana"/>
                <a:cs typeface="Verdana"/>
              </a:rPr>
              <a:t> </a:t>
            </a:r>
            <a:r>
              <a:rPr sz="2200" i="1" dirty="0">
                <a:latin typeface="Verdana"/>
                <a:cs typeface="Verdana"/>
              </a:rPr>
              <a:t>B</a:t>
            </a:r>
            <a:r>
              <a:rPr sz="2200" dirty="0">
                <a:latin typeface="Verdana"/>
                <a:cs typeface="Verdana"/>
              </a:rPr>
              <a:t>,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Shaking, </a:t>
            </a:r>
            <a:r>
              <a:rPr sz="2200" dirty="0">
                <a:latin typeface="Verdana"/>
                <a:cs typeface="Verdana"/>
              </a:rPr>
              <a:t>landslide,</a:t>
            </a:r>
            <a:r>
              <a:rPr sz="2200" spc="10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liquefaction,</a:t>
            </a:r>
            <a:r>
              <a:rPr sz="2200" spc="10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and</a:t>
            </a:r>
            <a:r>
              <a:rPr sz="2200" spc="100" dirty="0">
                <a:latin typeface="Verdana"/>
                <a:cs typeface="Verdana"/>
              </a:rPr>
              <a:t> </a:t>
            </a:r>
            <a:r>
              <a:rPr sz="2200" spc="-20" dirty="0">
                <a:latin typeface="Verdana"/>
                <a:cs typeface="Verdana"/>
              </a:rPr>
              <a:t>fire </a:t>
            </a:r>
            <a:r>
              <a:rPr sz="2200" spc="-10" dirty="0">
                <a:latin typeface="Verdana"/>
                <a:cs typeface="Verdana"/>
              </a:rPr>
              <a:t>hazards.</a:t>
            </a:r>
            <a:endParaRPr sz="2200">
              <a:latin typeface="Verdana"/>
              <a:cs typeface="Verdan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7088" y="1047088"/>
            <a:ext cx="12809027" cy="921437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034388" y="10406158"/>
            <a:ext cx="4375150" cy="229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Volume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3: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Chapter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U,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Figure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spc="-25" dirty="0">
                <a:latin typeface="Verdana"/>
                <a:cs typeface="Verdana"/>
              </a:rPr>
              <a:t>A4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5"/>
              </a:spcBef>
            </a:pPr>
            <a:r>
              <a:rPr spc="-25" dirty="0"/>
              <a:t>13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419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30"/>
              </a:spcBef>
            </a:pPr>
            <a:endParaRPr sz="205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164876" y="2734860"/>
            <a:ext cx="4626610" cy="51142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200"/>
              </a:lnSpc>
              <a:spcBef>
                <a:spcPts val="95"/>
              </a:spcBef>
            </a:pPr>
            <a:r>
              <a:rPr sz="2200" b="1" dirty="0">
                <a:latin typeface="Verdana"/>
                <a:cs typeface="Verdana"/>
              </a:rPr>
              <a:t>Maps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showing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census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spc="-10" dirty="0">
                <a:latin typeface="Verdana"/>
                <a:cs typeface="Verdana"/>
              </a:rPr>
              <a:t>tracts </a:t>
            </a:r>
            <a:r>
              <a:rPr sz="2200" b="1" dirty="0">
                <a:latin typeface="Verdana"/>
                <a:cs typeface="Verdana"/>
              </a:rPr>
              <a:t>with</a:t>
            </a:r>
            <a:r>
              <a:rPr sz="2200" b="1" spc="8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concentrations</a:t>
            </a:r>
            <a:r>
              <a:rPr sz="2200" b="1" spc="85" dirty="0">
                <a:latin typeface="Verdana"/>
                <a:cs typeface="Verdana"/>
              </a:rPr>
              <a:t> </a:t>
            </a:r>
            <a:r>
              <a:rPr sz="2200" b="1" spc="-25" dirty="0">
                <a:latin typeface="Verdana"/>
                <a:cs typeface="Verdana"/>
              </a:rPr>
              <a:t>of </a:t>
            </a:r>
            <a:r>
              <a:rPr sz="2200" b="1" dirty="0">
                <a:latin typeface="Verdana"/>
                <a:cs typeface="Verdana"/>
              </a:rPr>
              <a:t>building</a:t>
            </a:r>
            <a:r>
              <a:rPr sz="2200" b="1" spc="5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damage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to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spc="-10" dirty="0">
                <a:latin typeface="Verdana"/>
                <a:cs typeface="Verdana"/>
              </a:rPr>
              <a:t>retail </a:t>
            </a:r>
            <a:r>
              <a:rPr sz="2200" b="1" dirty="0">
                <a:latin typeface="Verdana"/>
                <a:cs typeface="Verdana"/>
              </a:rPr>
              <a:t>and</a:t>
            </a:r>
            <a:r>
              <a:rPr sz="2200" b="1" spc="7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commercial</a:t>
            </a:r>
            <a:r>
              <a:rPr sz="2200" b="1" spc="8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uses</a:t>
            </a:r>
            <a:r>
              <a:rPr sz="2200" b="1" spc="75" dirty="0">
                <a:latin typeface="Verdana"/>
                <a:cs typeface="Verdana"/>
              </a:rPr>
              <a:t> </a:t>
            </a:r>
            <a:r>
              <a:rPr sz="2200" b="1" spc="-20" dirty="0">
                <a:latin typeface="Verdana"/>
                <a:cs typeface="Verdana"/>
              </a:rPr>
              <a:t>(for </a:t>
            </a:r>
            <a:r>
              <a:rPr sz="2200" b="1" dirty="0">
                <a:latin typeface="Verdana"/>
                <a:cs typeface="Verdana"/>
              </a:rPr>
              <a:t>example,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hotels,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retail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spc="-10" dirty="0">
                <a:latin typeface="Verdana"/>
                <a:cs typeface="Verdana"/>
              </a:rPr>
              <a:t>trade, </a:t>
            </a:r>
            <a:r>
              <a:rPr sz="2200" b="1" dirty="0">
                <a:latin typeface="Verdana"/>
                <a:cs typeface="Verdana"/>
              </a:rPr>
              <a:t>banks,</a:t>
            </a:r>
            <a:r>
              <a:rPr sz="2200" b="1" spc="12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entertainment</a:t>
            </a:r>
            <a:r>
              <a:rPr sz="2200" b="1" spc="125" dirty="0">
                <a:latin typeface="Verdana"/>
                <a:cs typeface="Verdana"/>
              </a:rPr>
              <a:t> </a:t>
            </a:r>
            <a:r>
              <a:rPr sz="2200" b="1" spc="-25" dirty="0">
                <a:latin typeface="Verdana"/>
                <a:cs typeface="Verdana"/>
              </a:rPr>
              <a:t>and </a:t>
            </a:r>
            <a:r>
              <a:rPr sz="2200" b="1" dirty="0">
                <a:latin typeface="Verdana"/>
                <a:cs typeface="Verdana"/>
              </a:rPr>
              <a:t>recreation,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and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spc="-10" dirty="0">
                <a:latin typeface="Verdana"/>
                <a:cs typeface="Verdana"/>
              </a:rPr>
              <a:t>parking)</a:t>
            </a:r>
            <a:endParaRPr sz="2200">
              <a:latin typeface="Verdana"/>
              <a:cs typeface="Verdana"/>
            </a:endParaRPr>
          </a:p>
          <a:p>
            <a:pPr marL="12700" marR="605155">
              <a:lnSpc>
                <a:spcPct val="101200"/>
              </a:lnSpc>
            </a:pPr>
            <a:r>
              <a:rPr sz="2200" dirty="0">
                <a:latin typeface="Verdana"/>
                <a:cs typeface="Verdana"/>
              </a:rPr>
              <a:t>in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HayWired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Earthquake </a:t>
            </a:r>
            <a:r>
              <a:rPr sz="2200" dirty="0">
                <a:latin typeface="Verdana"/>
                <a:cs typeface="Verdana"/>
              </a:rPr>
              <a:t>Scenario</a:t>
            </a:r>
            <a:r>
              <a:rPr sz="2200" spc="10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mainshock.</a:t>
            </a:r>
            <a:endParaRPr sz="2200">
              <a:latin typeface="Verdana"/>
              <a:cs typeface="Verdana"/>
            </a:endParaRPr>
          </a:p>
          <a:p>
            <a:pPr marL="12700" marR="659130">
              <a:lnSpc>
                <a:spcPct val="101200"/>
              </a:lnSpc>
            </a:pPr>
            <a:r>
              <a:rPr sz="2200" dirty="0">
                <a:latin typeface="Verdana"/>
                <a:cs typeface="Verdana"/>
              </a:rPr>
              <a:t>Descriptions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2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maps: </a:t>
            </a:r>
            <a:r>
              <a:rPr sz="2200" i="1" dirty="0">
                <a:latin typeface="Verdana"/>
                <a:cs typeface="Verdana"/>
              </a:rPr>
              <a:t>A</a:t>
            </a:r>
            <a:r>
              <a:rPr sz="2200" dirty="0">
                <a:latin typeface="Verdana"/>
                <a:cs typeface="Verdana"/>
              </a:rPr>
              <a:t>,</a:t>
            </a:r>
            <a:r>
              <a:rPr sz="2200" spc="8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Shaking,</a:t>
            </a:r>
            <a:r>
              <a:rPr sz="2200" spc="8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landslide,</a:t>
            </a:r>
            <a:r>
              <a:rPr sz="2200" spc="85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and </a:t>
            </a:r>
            <a:r>
              <a:rPr sz="2200" dirty="0">
                <a:latin typeface="Verdana"/>
                <a:cs typeface="Verdana"/>
              </a:rPr>
              <a:t>liquefaction</a:t>
            </a:r>
            <a:r>
              <a:rPr sz="2200" spc="114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hazards</a:t>
            </a:r>
            <a:r>
              <a:rPr sz="2200" spc="114" dirty="0">
                <a:latin typeface="Verdana"/>
                <a:cs typeface="Verdana"/>
              </a:rPr>
              <a:t> </a:t>
            </a:r>
            <a:r>
              <a:rPr sz="2200" spc="-20" dirty="0">
                <a:latin typeface="Verdana"/>
                <a:cs typeface="Verdana"/>
              </a:rPr>
              <a:t>only </a:t>
            </a:r>
            <a:r>
              <a:rPr sz="2200" dirty="0">
                <a:latin typeface="Verdana"/>
                <a:cs typeface="Verdana"/>
              </a:rPr>
              <a:t>(without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fire).</a:t>
            </a:r>
            <a:r>
              <a:rPr sz="2200" spc="40" dirty="0">
                <a:latin typeface="Verdana"/>
                <a:cs typeface="Verdana"/>
              </a:rPr>
              <a:t> </a:t>
            </a:r>
            <a:r>
              <a:rPr sz="2200" i="1" dirty="0">
                <a:latin typeface="Verdana"/>
                <a:cs typeface="Verdana"/>
              </a:rPr>
              <a:t>B</a:t>
            </a:r>
            <a:r>
              <a:rPr sz="2200" dirty="0">
                <a:latin typeface="Verdana"/>
                <a:cs typeface="Verdana"/>
              </a:rPr>
              <a:t>,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Shaking,</a:t>
            </a:r>
            <a:endParaRPr sz="2200">
              <a:latin typeface="Verdana"/>
              <a:cs typeface="Verdana"/>
            </a:endParaRPr>
          </a:p>
          <a:p>
            <a:pPr marL="12700" marR="225425">
              <a:lnSpc>
                <a:spcPct val="101200"/>
              </a:lnSpc>
            </a:pPr>
            <a:r>
              <a:rPr sz="2200" dirty="0">
                <a:latin typeface="Verdana"/>
                <a:cs typeface="Verdana"/>
              </a:rPr>
              <a:t>landslide,</a:t>
            </a:r>
            <a:r>
              <a:rPr sz="2200" spc="10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liquefaction,</a:t>
            </a:r>
            <a:r>
              <a:rPr sz="2200" spc="10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and</a:t>
            </a:r>
            <a:r>
              <a:rPr sz="2200" spc="100" dirty="0">
                <a:latin typeface="Verdana"/>
                <a:cs typeface="Verdana"/>
              </a:rPr>
              <a:t> </a:t>
            </a:r>
            <a:r>
              <a:rPr sz="2200" spc="-20" dirty="0">
                <a:latin typeface="Verdana"/>
                <a:cs typeface="Verdana"/>
              </a:rPr>
              <a:t>fire </a:t>
            </a:r>
            <a:r>
              <a:rPr sz="2200" spc="-10" dirty="0">
                <a:latin typeface="Verdana"/>
                <a:cs typeface="Verdana"/>
              </a:rPr>
              <a:t>hazards.</a:t>
            </a:r>
            <a:endParaRPr sz="2200">
              <a:latin typeface="Verdana"/>
              <a:cs typeface="Verdan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7088" y="1047088"/>
            <a:ext cx="12809027" cy="921437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034388" y="10406158"/>
            <a:ext cx="4375150" cy="229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Volume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3: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Chapter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U,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Figure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spc="-25" dirty="0">
                <a:latin typeface="Verdana"/>
                <a:cs typeface="Verdana"/>
              </a:rPr>
              <a:t>A7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831376" y="10406158"/>
            <a:ext cx="238760" cy="229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spc="-25" dirty="0">
                <a:latin typeface="Verdana"/>
                <a:cs typeface="Verdana"/>
              </a:rPr>
              <a:t>14</a:t>
            </a:r>
            <a:endParaRPr sz="13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419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30"/>
              </a:spcBef>
            </a:pPr>
            <a:endParaRPr sz="205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744813" y="6772433"/>
            <a:ext cx="8102600" cy="11563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95"/>
              </a:spcBef>
            </a:pPr>
            <a:r>
              <a:rPr sz="2450" b="1" dirty="0">
                <a:latin typeface="Verdana"/>
                <a:cs typeface="Verdana"/>
              </a:rPr>
              <a:t>U.S.</a:t>
            </a:r>
            <a:r>
              <a:rPr sz="2450" b="1" spc="1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Geological</a:t>
            </a:r>
            <a:r>
              <a:rPr sz="2450" b="1" spc="1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Survey</a:t>
            </a:r>
            <a:r>
              <a:rPr sz="2450" b="1" spc="1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ShakeMap</a:t>
            </a:r>
            <a:r>
              <a:rPr sz="2450" b="1" spc="1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of</a:t>
            </a:r>
            <a:r>
              <a:rPr sz="2450" b="1" spc="15" dirty="0">
                <a:latin typeface="Verdana"/>
                <a:cs typeface="Verdana"/>
              </a:rPr>
              <a:t> </a:t>
            </a:r>
            <a:r>
              <a:rPr sz="2450" b="1" spc="-25" dirty="0">
                <a:latin typeface="Verdana"/>
                <a:cs typeface="Verdana"/>
              </a:rPr>
              <a:t>the </a:t>
            </a:r>
            <a:r>
              <a:rPr sz="2450" b="1" dirty="0">
                <a:latin typeface="Verdana"/>
                <a:cs typeface="Verdana"/>
              </a:rPr>
              <a:t>HayWired</a:t>
            </a:r>
            <a:r>
              <a:rPr sz="2450" b="1" spc="1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Earthquake</a:t>
            </a:r>
            <a:r>
              <a:rPr sz="2450" b="1" spc="1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Scenario’s</a:t>
            </a:r>
            <a:r>
              <a:rPr sz="2450" b="1" spc="10" dirty="0">
                <a:latin typeface="Verdana"/>
                <a:cs typeface="Verdana"/>
              </a:rPr>
              <a:t> </a:t>
            </a:r>
            <a:r>
              <a:rPr sz="2450" b="1" spc="-10" dirty="0">
                <a:latin typeface="Verdana"/>
                <a:cs typeface="Verdana"/>
              </a:rPr>
              <a:t>hypothetical </a:t>
            </a:r>
            <a:r>
              <a:rPr sz="2450" b="1" dirty="0">
                <a:latin typeface="Verdana"/>
                <a:cs typeface="Verdana"/>
              </a:rPr>
              <a:t>magnitude</a:t>
            </a:r>
            <a:r>
              <a:rPr sz="2450" b="1" spc="-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7.0</a:t>
            </a:r>
            <a:r>
              <a:rPr sz="2450" b="1" spc="10" dirty="0">
                <a:latin typeface="Verdana"/>
                <a:cs typeface="Verdana"/>
              </a:rPr>
              <a:t> </a:t>
            </a:r>
            <a:r>
              <a:rPr sz="2450" b="1" spc="-10" dirty="0">
                <a:latin typeface="Verdana"/>
                <a:cs typeface="Verdana"/>
              </a:rPr>
              <a:t>mainshock.</a:t>
            </a:r>
            <a:endParaRPr sz="2450">
              <a:latin typeface="Verdana"/>
              <a:cs typeface="Verdan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047088" y="1047088"/>
            <a:ext cx="18426430" cy="9219565"/>
            <a:chOff x="1047088" y="1047088"/>
            <a:chExt cx="18426430" cy="921956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7088" y="1047088"/>
              <a:ext cx="9710422" cy="921919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346879" y="8240576"/>
              <a:ext cx="9126329" cy="1834938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034388" y="10406158"/>
            <a:ext cx="4254500" cy="229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Volume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1: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Chapter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A,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Figure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spc="-50" dirty="0">
                <a:latin typeface="Verdana"/>
                <a:cs typeface="Verdana"/>
              </a:rPr>
              <a:t>4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44145">
              <a:lnSpc>
                <a:spcPct val="100000"/>
              </a:lnSpc>
              <a:spcBef>
                <a:spcPts val="125"/>
              </a:spcBef>
            </a:pPr>
            <a:r>
              <a:rPr spc="-50" dirty="0"/>
              <a:t>1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419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30"/>
              </a:spcBef>
            </a:pPr>
            <a:endParaRPr sz="205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34388" y="7515232"/>
            <a:ext cx="17659985" cy="11563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b="1" dirty="0">
                <a:latin typeface="Verdana"/>
                <a:cs typeface="Verdana"/>
              </a:rPr>
              <a:t>Graph</a:t>
            </a:r>
            <a:r>
              <a:rPr sz="2450" b="1" spc="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showing</a:t>
            </a:r>
            <a:r>
              <a:rPr sz="2450" b="1" spc="1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the</a:t>
            </a:r>
            <a:r>
              <a:rPr sz="2450" b="1" spc="1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2-year</a:t>
            </a:r>
            <a:r>
              <a:rPr sz="2450" b="1" spc="1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time</a:t>
            </a:r>
            <a:r>
              <a:rPr sz="2450" b="1" spc="1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series</a:t>
            </a:r>
            <a:r>
              <a:rPr sz="2450" b="1" spc="1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for</a:t>
            </a:r>
            <a:r>
              <a:rPr sz="2450" b="1" spc="1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HayWired</a:t>
            </a:r>
            <a:r>
              <a:rPr sz="2450" b="1" spc="2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Earthquake</a:t>
            </a:r>
            <a:r>
              <a:rPr sz="2450" b="1" spc="1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Scenario</a:t>
            </a:r>
            <a:r>
              <a:rPr sz="2450" b="1" spc="1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aftershocks</a:t>
            </a:r>
            <a:r>
              <a:rPr sz="2450" b="1" spc="1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of</a:t>
            </a:r>
            <a:r>
              <a:rPr sz="2450" b="1" spc="15" dirty="0">
                <a:latin typeface="Verdana"/>
                <a:cs typeface="Verdana"/>
              </a:rPr>
              <a:t> </a:t>
            </a:r>
            <a:r>
              <a:rPr sz="2450" b="1" spc="-10" dirty="0">
                <a:latin typeface="Verdana"/>
                <a:cs typeface="Verdana"/>
              </a:rPr>
              <a:t>magnitude</a:t>
            </a:r>
            <a:endParaRPr sz="2450">
              <a:latin typeface="Verdana"/>
              <a:cs typeface="Verdana"/>
            </a:endParaRPr>
          </a:p>
          <a:p>
            <a:pPr marL="12700" marR="5080">
              <a:lnSpc>
                <a:spcPts val="2970"/>
              </a:lnSpc>
              <a:spcBef>
                <a:spcPts val="105"/>
              </a:spcBef>
            </a:pPr>
            <a:r>
              <a:rPr sz="2450" b="1" dirty="0">
                <a:latin typeface="Verdana"/>
                <a:cs typeface="Verdana"/>
              </a:rPr>
              <a:t>2.5 or greater.</a:t>
            </a:r>
            <a:r>
              <a:rPr sz="2450" b="1" spc="3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The</a:t>
            </a:r>
            <a:r>
              <a:rPr sz="2450" spc="1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colored</a:t>
            </a:r>
            <a:r>
              <a:rPr sz="2450" spc="-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(red,</a:t>
            </a:r>
            <a:r>
              <a:rPr sz="2450" spc="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orange,</a:t>
            </a:r>
            <a:r>
              <a:rPr sz="2450" spc="-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yellow,</a:t>
            </a:r>
            <a:r>
              <a:rPr sz="2450" spc="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and green) dots mark periods</a:t>
            </a:r>
            <a:r>
              <a:rPr sz="2450" spc="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in</a:t>
            </a:r>
            <a:r>
              <a:rPr sz="2450" spc="-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the</a:t>
            </a:r>
            <a:r>
              <a:rPr sz="2450" spc="1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sequence</a:t>
            </a:r>
            <a:r>
              <a:rPr sz="2450" spc="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when</a:t>
            </a:r>
            <a:r>
              <a:rPr sz="2450" spc="-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a</a:t>
            </a:r>
            <a:r>
              <a:rPr sz="2450" spc="10" dirty="0">
                <a:latin typeface="Verdana"/>
                <a:cs typeface="Verdana"/>
              </a:rPr>
              <a:t> </a:t>
            </a:r>
            <a:r>
              <a:rPr sz="2450" spc="-10" dirty="0">
                <a:latin typeface="Verdana"/>
                <a:cs typeface="Verdana"/>
              </a:rPr>
              <a:t>larger </a:t>
            </a:r>
            <a:r>
              <a:rPr sz="2450" dirty="0">
                <a:latin typeface="Verdana"/>
                <a:cs typeface="Verdana"/>
              </a:rPr>
              <a:t>aftershock</a:t>
            </a:r>
            <a:r>
              <a:rPr sz="2450" spc="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triggers</a:t>
            </a:r>
            <a:r>
              <a:rPr sz="2450" spc="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more</a:t>
            </a:r>
            <a:r>
              <a:rPr sz="2450" spc="10" dirty="0">
                <a:latin typeface="Verdana"/>
                <a:cs typeface="Verdana"/>
              </a:rPr>
              <a:t> </a:t>
            </a:r>
            <a:r>
              <a:rPr sz="2450" spc="-10" dirty="0">
                <a:latin typeface="Verdana"/>
                <a:cs typeface="Verdana"/>
              </a:rPr>
              <a:t>aftershocks.</a:t>
            </a:r>
            <a:endParaRPr sz="2450">
              <a:latin typeface="Verdana"/>
              <a:cs typeface="Verdan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3291" y="2703571"/>
            <a:ext cx="17743514" cy="439914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034388" y="10406158"/>
            <a:ext cx="4270375" cy="229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Volume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1: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Chapter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G,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Figure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spc="-50" dirty="0">
                <a:latin typeface="Verdana"/>
                <a:cs typeface="Verdana"/>
              </a:rPr>
              <a:t>4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44145">
              <a:lnSpc>
                <a:spcPct val="100000"/>
              </a:lnSpc>
              <a:spcBef>
                <a:spcPts val="125"/>
              </a:spcBef>
            </a:pPr>
            <a:r>
              <a:rPr spc="-50" dirty="0"/>
              <a:t>2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419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30"/>
              </a:spcBef>
            </a:pPr>
            <a:endParaRPr sz="205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8148" y="1178634"/>
            <a:ext cx="14638153" cy="882720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5923987" y="6506333"/>
            <a:ext cx="2934970" cy="35750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95"/>
              </a:spcBef>
            </a:pPr>
            <a:r>
              <a:rPr sz="2450" b="1" dirty="0">
                <a:latin typeface="Verdana"/>
                <a:cs typeface="Verdana"/>
              </a:rPr>
              <a:t>Maps</a:t>
            </a:r>
            <a:r>
              <a:rPr sz="2450" b="1" spc="-20" dirty="0">
                <a:latin typeface="Verdana"/>
                <a:cs typeface="Verdana"/>
              </a:rPr>
              <a:t> </a:t>
            </a:r>
            <a:r>
              <a:rPr sz="2450" b="1" spc="-10" dirty="0">
                <a:latin typeface="Verdana"/>
                <a:cs typeface="Verdana"/>
              </a:rPr>
              <a:t>showing </a:t>
            </a:r>
            <a:r>
              <a:rPr sz="2450" b="1" dirty="0">
                <a:latin typeface="Verdana"/>
                <a:cs typeface="Verdana"/>
              </a:rPr>
              <a:t>the</a:t>
            </a:r>
            <a:r>
              <a:rPr sz="2450" b="1" spc="-5" dirty="0">
                <a:latin typeface="Verdana"/>
                <a:cs typeface="Verdana"/>
              </a:rPr>
              <a:t> </a:t>
            </a:r>
            <a:r>
              <a:rPr sz="2450" b="1" spc="-10" dirty="0">
                <a:latin typeface="Verdana"/>
                <a:cs typeface="Verdana"/>
              </a:rPr>
              <a:t>HayWired Earthquake Scenario aftershock </a:t>
            </a:r>
            <a:r>
              <a:rPr sz="2450" b="1" dirty="0">
                <a:latin typeface="Verdana"/>
                <a:cs typeface="Verdana"/>
              </a:rPr>
              <a:t>sequences</a:t>
            </a:r>
            <a:r>
              <a:rPr sz="2450" b="1" spc="105" dirty="0">
                <a:latin typeface="Verdana"/>
                <a:cs typeface="Verdana"/>
              </a:rPr>
              <a:t> </a:t>
            </a:r>
            <a:r>
              <a:rPr sz="2450" spc="-10" dirty="0">
                <a:latin typeface="Verdana"/>
                <a:cs typeface="Verdana"/>
              </a:rPr>
              <a:t>within </a:t>
            </a:r>
            <a:r>
              <a:rPr sz="2450" dirty="0">
                <a:latin typeface="Verdana"/>
                <a:cs typeface="Verdana"/>
              </a:rPr>
              <a:t>different</a:t>
            </a:r>
            <a:r>
              <a:rPr sz="2450" spc="-45" dirty="0">
                <a:latin typeface="Verdana"/>
                <a:cs typeface="Verdana"/>
              </a:rPr>
              <a:t> </a:t>
            </a:r>
            <a:r>
              <a:rPr sz="2450" spc="-20" dirty="0">
                <a:latin typeface="Verdana"/>
                <a:cs typeface="Verdana"/>
              </a:rPr>
              <a:t>time </a:t>
            </a:r>
            <a:r>
              <a:rPr sz="2450" spc="-10" dirty="0">
                <a:latin typeface="Verdana"/>
                <a:cs typeface="Verdana"/>
              </a:rPr>
              <a:t>periods.</a:t>
            </a:r>
            <a:endParaRPr sz="24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260"/>
              </a:spcBef>
            </a:pPr>
            <a:r>
              <a:rPr sz="2450" i="1" dirty="0">
                <a:latin typeface="Verdana"/>
                <a:cs typeface="Verdana"/>
              </a:rPr>
              <a:t>&lt;,</a:t>
            </a:r>
            <a:r>
              <a:rPr sz="2450" i="1" spc="10" dirty="0">
                <a:latin typeface="Verdana"/>
                <a:cs typeface="Verdana"/>
              </a:rPr>
              <a:t> </a:t>
            </a:r>
            <a:r>
              <a:rPr sz="2450" i="1" dirty="0">
                <a:latin typeface="Verdana"/>
                <a:cs typeface="Verdana"/>
              </a:rPr>
              <a:t>less</a:t>
            </a:r>
            <a:r>
              <a:rPr sz="2450" i="1" spc="20" dirty="0">
                <a:latin typeface="Verdana"/>
                <a:cs typeface="Verdana"/>
              </a:rPr>
              <a:t> </a:t>
            </a:r>
            <a:r>
              <a:rPr sz="2450" i="1" spc="-10" dirty="0">
                <a:latin typeface="Verdana"/>
                <a:cs typeface="Verdana"/>
              </a:rPr>
              <a:t>than.</a:t>
            </a:r>
            <a:endParaRPr sz="245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34388" y="10406158"/>
            <a:ext cx="4270375" cy="229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Volume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1: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Chapter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G,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Figure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spc="-50" dirty="0">
                <a:latin typeface="Verdana"/>
                <a:cs typeface="Verdana"/>
              </a:rPr>
              <a:t>6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937760" y="10406158"/>
            <a:ext cx="132080" cy="229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spc="-50" dirty="0">
                <a:latin typeface="Verdana"/>
                <a:cs typeface="Verdana"/>
              </a:rPr>
              <a:t>3</a:t>
            </a:r>
            <a:endParaRPr sz="13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419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30"/>
              </a:spcBef>
            </a:pPr>
            <a:endParaRPr sz="205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0496" y="835157"/>
            <a:ext cx="9433283" cy="942931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201679" y="7293957"/>
            <a:ext cx="9853295" cy="19107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95"/>
              </a:spcBef>
            </a:pPr>
            <a:r>
              <a:rPr sz="2450" b="1" dirty="0">
                <a:latin typeface="Verdana"/>
                <a:cs typeface="Verdana"/>
              </a:rPr>
              <a:t>Map</a:t>
            </a:r>
            <a:r>
              <a:rPr sz="2450" b="1" spc="-110" dirty="0">
                <a:latin typeface="Verdana"/>
                <a:cs typeface="Verdana"/>
              </a:rPr>
              <a:t> </a:t>
            </a:r>
            <a:r>
              <a:rPr sz="2450" b="1" spc="-10" dirty="0">
                <a:latin typeface="Verdana"/>
                <a:cs typeface="Verdana"/>
              </a:rPr>
              <a:t>showing</a:t>
            </a:r>
            <a:r>
              <a:rPr sz="2450" b="1" spc="-11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larger</a:t>
            </a:r>
            <a:r>
              <a:rPr sz="2450" b="1" spc="-105" dirty="0">
                <a:latin typeface="Verdana"/>
                <a:cs typeface="Verdana"/>
              </a:rPr>
              <a:t> </a:t>
            </a:r>
            <a:r>
              <a:rPr sz="2450" b="1" spc="-10" dirty="0">
                <a:latin typeface="Verdana"/>
                <a:cs typeface="Verdana"/>
              </a:rPr>
              <a:t>aftershocks</a:t>
            </a:r>
            <a:r>
              <a:rPr sz="2450" b="1" spc="-11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of</a:t>
            </a:r>
            <a:r>
              <a:rPr sz="2450" b="1" spc="-105" dirty="0">
                <a:latin typeface="Verdana"/>
                <a:cs typeface="Verdana"/>
              </a:rPr>
              <a:t> </a:t>
            </a:r>
            <a:r>
              <a:rPr sz="2450" b="1" spc="-10" dirty="0">
                <a:latin typeface="Verdana"/>
                <a:cs typeface="Verdana"/>
              </a:rPr>
              <a:t>magnitude</a:t>
            </a:r>
            <a:r>
              <a:rPr sz="2450" b="1" spc="-11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(M)</a:t>
            </a:r>
            <a:r>
              <a:rPr sz="2450" b="1" spc="-11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5.0</a:t>
            </a:r>
            <a:r>
              <a:rPr sz="2450" b="1" spc="-105" dirty="0">
                <a:latin typeface="Verdana"/>
                <a:cs typeface="Verdana"/>
              </a:rPr>
              <a:t> </a:t>
            </a:r>
            <a:r>
              <a:rPr sz="2450" b="1" spc="-25" dirty="0">
                <a:latin typeface="Verdana"/>
                <a:cs typeface="Verdana"/>
              </a:rPr>
              <a:t>or </a:t>
            </a:r>
            <a:r>
              <a:rPr sz="2450" b="1" dirty="0">
                <a:latin typeface="Verdana"/>
                <a:cs typeface="Verdana"/>
              </a:rPr>
              <a:t>greater</a:t>
            </a:r>
            <a:r>
              <a:rPr sz="2450" b="1" spc="-100" dirty="0">
                <a:latin typeface="Verdana"/>
                <a:cs typeface="Verdana"/>
              </a:rPr>
              <a:t> </a:t>
            </a:r>
            <a:r>
              <a:rPr sz="2450" spc="-10" dirty="0">
                <a:latin typeface="Verdana"/>
                <a:cs typeface="Verdana"/>
              </a:rPr>
              <a:t>following</a:t>
            </a:r>
            <a:r>
              <a:rPr sz="2450" spc="-12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the</a:t>
            </a:r>
            <a:r>
              <a:rPr sz="2450" spc="-120" dirty="0">
                <a:latin typeface="Verdana"/>
                <a:cs typeface="Verdana"/>
              </a:rPr>
              <a:t> </a:t>
            </a:r>
            <a:r>
              <a:rPr sz="2450" spc="-20" dirty="0">
                <a:latin typeface="Verdana"/>
                <a:cs typeface="Verdana"/>
              </a:rPr>
              <a:t>hypothetical</a:t>
            </a:r>
            <a:r>
              <a:rPr sz="2450" spc="-125" dirty="0">
                <a:latin typeface="Verdana"/>
                <a:cs typeface="Verdana"/>
              </a:rPr>
              <a:t> </a:t>
            </a:r>
            <a:r>
              <a:rPr sz="2450" spc="-10" dirty="0">
                <a:latin typeface="Verdana"/>
                <a:cs typeface="Verdana"/>
              </a:rPr>
              <a:t>magnitude</a:t>
            </a:r>
            <a:r>
              <a:rPr sz="2450" spc="-12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7.0</a:t>
            </a:r>
            <a:r>
              <a:rPr sz="2450" spc="-120" dirty="0">
                <a:latin typeface="Verdana"/>
                <a:cs typeface="Verdana"/>
              </a:rPr>
              <a:t> </a:t>
            </a:r>
            <a:r>
              <a:rPr sz="2450" spc="-10" dirty="0">
                <a:latin typeface="Verdana"/>
                <a:cs typeface="Verdana"/>
              </a:rPr>
              <a:t>mainshock</a:t>
            </a:r>
            <a:r>
              <a:rPr sz="2450" spc="61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of</a:t>
            </a:r>
            <a:r>
              <a:rPr sz="2450" spc="-14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the</a:t>
            </a:r>
            <a:r>
              <a:rPr sz="2450" spc="-140" dirty="0">
                <a:latin typeface="Verdana"/>
                <a:cs typeface="Verdana"/>
              </a:rPr>
              <a:t> </a:t>
            </a:r>
            <a:r>
              <a:rPr sz="2450" spc="-10" dirty="0">
                <a:latin typeface="Verdana"/>
                <a:cs typeface="Verdana"/>
              </a:rPr>
              <a:t>HayWired</a:t>
            </a:r>
            <a:r>
              <a:rPr sz="2450" spc="-140" dirty="0">
                <a:latin typeface="Verdana"/>
                <a:cs typeface="Verdana"/>
              </a:rPr>
              <a:t> </a:t>
            </a:r>
            <a:r>
              <a:rPr sz="2450" spc="-10" dirty="0">
                <a:latin typeface="Verdana"/>
                <a:cs typeface="Verdana"/>
              </a:rPr>
              <a:t>Earthquake</a:t>
            </a:r>
            <a:r>
              <a:rPr sz="2450" spc="-13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Scenario</a:t>
            </a:r>
            <a:r>
              <a:rPr sz="2450" spc="-13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on</a:t>
            </a:r>
            <a:r>
              <a:rPr sz="2450" spc="-13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the</a:t>
            </a:r>
            <a:r>
              <a:rPr sz="2450" spc="-13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Hayward</a:t>
            </a:r>
            <a:r>
              <a:rPr sz="2450" spc="-140" dirty="0">
                <a:latin typeface="Verdana"/>
                <a:cs typeface="Verdana"/>
              </a:rPr>
              <a:t> </a:t>
            </a:r>
            <a:r>
              <a:rPr sz="2450" spc="-10" dirty="0">
                <a:latin typeface="Verdana"/>
                <a:cs typeface="Verdana"/>
              </a:rPr>
              <a:t>Fault.</a:t>
            </a:r>
            <a:endParaRPr sz="2450">
              <a:latin typeface="Verdana"/>
              <a:cs typeface="Verdana"/>
            </a:endParaRPr>
          </a:p>
          <a:p>
            <a:pPr marL="12700" marR="647065">
              <a:lnSpc>
                <a:spcPts val="2970"/>
              </a:lnSpc>
              <a:spcBef>
                <a:spcPts val="100"/>
              </a:spcBef>
            </a:pPr>
            <a:r>
              <a:rPr sz="2450" dirty="0">
                <a:latin typeface="Verdana"/>
                <a:cs typeface="Verdana"/>
              </a:rPr>
              <a:t>Note</a:t>
            </a:r>
            <a:r>
              <a:rPr sz="2450" spc="-11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that</a:t>
            </a:r>
            <a:r>
              <a:rPr sz="2450" spc="-114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many</a:t>
            </a:r>
            <a:r>
              <a:rPr sz="2450" spc="-110" dirty="0">
                <a:latin typeface="Verdana"/>
                <a:cs typeface="Verdana"/>
              </a:rPr>
              <a:t> </a:t>
            </a:r>
            <a:r>
              <a:rPr sz="2450" spc="-10" dirty="0">
                <a:latin typeface="Verdana"/>
                <a:cs typeface="Verdana"/>
              </a:rPr>
              <a:t>aftershocks</a:t>
            </a:r>
            <a:r>
              <a:rPr sz="2450" spc="-11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are</a:t>
            </a:r>
            <a:r>
              <a:rPr sz="2450" spc="-11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not</a:t>
            </a:r>
            <a:r>
              <a:rPr sz="2450" spc="-114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shown,</a:t>
            </a:r>
            <a:r>
              <a:rPr sz="2450" spc="-105" dirty="0">
                <a:latin typeface="Verdana"/>
                <a:cs typeface="Verdana"/>
              </a:rPr>
              <a:t> </a:t>
            </a:r>
            <a:r>
              <a:rPr sz="2450" spc="-10" dirty="0">
                <a:latin typeface="Verdana"/>
                <a:cs typeface="Verdana"/>
              </a:rPr>
              <a:t>including</a:t>
            </a:r>
            <a:r>
              <a:rPr sz="2450" spc="-114" dirty="0">
                <a:latin typeface="Verdana"/>
                <a:cs typeface="Verdana"/>
              </a:rPr>
              <a:t> </a:t>
            </a:r>
            <a:r>
              <a:rPr sz="2450" spc="-10" dirty="0">
                <a:latin typeface="Verdana"/>
                <a:cs typeface="Verdana"/>
              </a:rPr>
              <a:t>those </a:t>
            </a:r>
            <a:r>
              <a:rPr sz="2450" dirty="0">
                <a:latin typeface="Verdana"/>
                <a:cs typeface="Verdana"/>
              </a:rPr>
              <a:t>smaller</a:t>
            </a:r>
            <a:r>
              <a:rPr sz="2450" spc="-15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than</a:t>
            </a:r>
            <a:r>
              <a:rPr sz="2450" spc="-155" dirty="0">
                <a:latin typeface="Verdana"/>
                <a:cs typeface="Verdana"/>
              </a:rPr>
              <a:t> </a:t>
            </a:r>
            <a:r>
              <a:rPr sz="2450" spc="-10" dirty="0">
                <a:latin typeface="Verdana"/>
                <a:cs typeface="Verdana"/>
              </a:rPr>
              <a:t>magnitude</a:t>
            </a:r>
            <a:r>
              <a:rPr sz="2450" spc="-150" dirty="0">
                <a:latin typeface="Verdana"/>
                <a:cs typeface="Verdana"/>
              </a:rPr>
              <a:t> </a:t>
            </a:r>
            <a:r>
              <a:rPr sz="2450" spc="-20" dirty="0">
                <a:latin typeface="Verdana"/>
                <a:cs typeface="Verdana"/>
              </a:rPr>
              <a:t>5.0.</a:t>
            </a:r>
            <a:endParaRPr sz="245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34388" y="10406158"/>
            <a:ext cx="4270375" cy="229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Volume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1: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Chapter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G,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Figure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spc="-50" dirty="0">
                <a:latin typeface="Verdana"/>
                <a:cs typeface="Verdana"/>
              </a:rPr>
              <a:t>7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937760" y="10406158"/>
            <a:ext cx="132080" cy="229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spc="-50" dirty="0">
                <a:latin typeface="Verdana"/>
                <a:cs typeface="Verdana"/>
              </a:rPr>
              <a:t>4</a:t>
            </a:r>
            <a:endParaRPr sz="13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419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30"/>
              </a:spcBef>
            </a:pPr>
            <a:endParaRPr sz="205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34388" y="10407057"/>
            <a:ext cx="4321175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Volume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2: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Chapter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J,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Figure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spc="-25" dirty="0">
                <a:latin typeface="Verdana"/>
                <a:cs typeface="Verdana"/>
              </a:rPr>
              <a:t>16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937760" y="10407057"/>
            <a:ext cx="13208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spc="-50" dirty="0">
                <a:latin typeface="Verdana"/>
                <a:cs typeface="Verdana"/>
              </a:rPr>
              <a:t>5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34389" y="9031955"/>
            <a:ext cx="17639665" cy="10433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200"/>
              </a:lnSpc>
              <a:spcBef>
                <a:spcPts val="95"/>
              </a:spcBef>
            </a:pPr>
            <a:r>
              <a:rPr sz="2200" b="1" dirty="0">
                <a:latin typeface="Verdana"/>
                <a:cs typeface="Verdana"/>
              </a:rPr>
              <a:t>Maps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showing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building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damage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ratio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from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ground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shaking</a:t>
            </a:r>
            <a:r>
              <a:rPr sz="2200" b="1" spc="10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caused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by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HayWired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Earthquake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Scenario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mainshock </a:t>
            </a:r>
            <a:r>
              <a:rPr sz="2200" dirty="0">
                <a:latin typeface="Verdana"/>
                <a:cs typeface="Verdana"/>
              </a:rPr>
              <a:t>and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aftershocks.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Descriptions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4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maps: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i="1" dirty="0">
                <a:latin typeface="Verdana"/>
                <a:cs typeface="Verdana"/>
              </a:rPr>
              <a:t>A</a:t>
            </a:r>
            <a:r>
              <a:rPr sz="2200" dirty="0">
                <a:latin typeface="Verdana"/>
                <a:cs typeface="Verdana"/>
              </a:rPr>
              <a:t>,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Mainshock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building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damage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ratio;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i="1" dirty="0">
                <a:latin typeface="Verdana"/>
                <a:cs typeface="Verdana"/>
              </a:rPr>
              <a:t>B</a:t>
            </a:r>
            <a:r>
              <a:rPr sz="2200" dirty="0">
                <a:latin typeface="Verdana"/>
                <a:cs typeface="Verdana"/>
              </a:rPr>
              <a:t>,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Maximum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aftershock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building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damage </a:t>
            </a:r>
            <a:r>
              <a:rPr sz="2200" dirty="0">
                <a:latin typeface="Verdana"/>
                <a:cs typeface="Verdana"/>
              </a:rPr>
              <a:t>ratio;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i="1" dirty="0">
                <a:latin typeface="Verdana"/>
                <a:cs typeface="Verdana"/>
              </a:rPr>
              <a:t>C</a:t>
            </a:r>
            <a:r>
              <a:rPr sz="2200" dirty="0">
                <a:latin typeface="Verdana"/>
                <a:cs typeface="Verdana"/>
              </a:rPr>
              <a:t>,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Cumulative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aftershock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building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damage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ratio;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and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i="1" dirty="0">
                <a:latin typeface="Verdana"/>
                <a:cs typeface="Verdana"/>
              </a:rPr>
              <a:t>D</a:t>
            </a:r>
            <a:r>
              <a:rPr sz="2200" dirty="0">
                <a:latin typeface="Verdana"/>
                <a:cs typeface="Verdana"/>
              </a:rPr>
              <a:t>,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Mainshock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plus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maximum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aftershock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building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damage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ratio.</a:t>
            </a:r>
            <a:endParaRPr sz="2200">
              <a:latin typeface="Verdana"/>
              <a:cs typeface="Verdana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6890" y="1476062"/>
            <a:ext cx="18730309" cy="709559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419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30"/>
              </a:spcBef>
            </a:pPr>
            <a:endParaRPr sz="205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7088" y="1047088"/>
            <a:ext cx="13764939" cy="921437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0311593" y="5786076"/>
            <a:ext cx="8401685" cy="13830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200"/>
              </a:lnSpc>
              <a:spcBef>
                <a:spcPts val="95"/>
              </a:spcBef>
            </a:pPr>
            <a:r>
              <a:rPr sz="2200" b="1" dirty="0">
                <a:latin typeface="Verdana"/>
                <a:cs typeface="Verdana"/>
              </a:rPr>
              <a:t>Map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showing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repair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times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for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highway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bridges</a:t>
            </a:r>
            <a:r>
              <a:rPr sz="2200" b="1" spc="95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as </a:t>
            </a:r>
            <a:r>
              <a:rPr sz="2200" dirty="0">
                <a:latin typeface="Verdana"/>
                <a:cs typeface="Verdana"/>
              </a:rPr>
              <a:t>determined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by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California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Department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Transportation </a:t>
            </a:r>
            <a:r>
              <a:rPr sz="2200" dirty="0">
                <a:latin typeface="Verdana"/>
                <a:cs typeface="Verdana"/>
              </a:rPr>
              <a:t>relative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to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multi-hazard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exposure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in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HayWired </a:t>
            </a:r>
            <a:r>
              <a:rPr sz="2200" dirty="0">
                <a:latin typeface="Verdana"/>
                <a:cs typeface="Verdana"/>
              </a:rPr>
              <a:t>Earthquake</a:t>
            </a:r>
            <a:r>
              <a:rPr sz="2200" spc="11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Scenario.</a:t>
            </a:r>
            <a:endParaRPr sz="22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34388" y="10406158"/>
            <a:ext cx="5283835" cy="229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Volume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3: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Chapter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spc="-65" dirty="0">
                <a:latin typeface="Verdana"/>
                <a:cs typeface="Verdana"/>
              </a:rPr>
              <a:t>T,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Appendix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5,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Figure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spc="-50" dirty="0">
                <a:latin typeface="Verdana"/>
                <a:cs typeface="Verdana"/>
              </a:rPr>
              <a:t>4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44145">
              <a:lnSpc>
                <a:spcPct val="100000"/>
              </a:lnSpc>
              <a:spcBef>
                <a:spcPts val="125"/>
              </a:spcBef>
            </a:pPr>
            <a:r>
              <a:rPr spc="-50" dirty="0"/>
              <a:t>6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1034388" y="10406158"/>
            <a:ext cx="4791075" cy="229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</a:t>
            </a:r>
            <a:r>
              <a:rPr sz="1300" spc="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Volume</a:t>
            </a:r>
            <a:r>
              <a:rPr sz="1300" spc="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3:</a:t>
            </a:r>
            <a:r>
              <a:rPr sz="1300" spc="1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Chapter</a:t>
            </a:r>
            <a:r>
              <a:rPr sz="1300" spc="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U,</a:t>
            </a:r>
            <a:r>
              <a:rPr sz="1300" spc="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Table</a:t>
            </a:r>
            <a:r>
              <a:rPr sz="1300" spc="1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3,</a:t>
            </a:r>
            <a:r>
              <a:rPr sz="1300" spc="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Part</a:t>
            </a:r>
            <a:r>
              <a:rPr sz="1300" spc="5" dirty="0">
                <a:latin typeface="Verdana"/>
                <a:cs typeface="Verdana"/>
              </a:rPr>
              <a:t> </a:t>
            </a:r>
            <a:r>
              <a:rPr sz="1300" spc="-50" dirty="0">
                <a:latin typeface="Verdana"/>
                <a:cs typeface="Verdana"/>
              </a:rPr>
              <a:t>1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44145">
              <a:lnSpc>
                <a:spcPct val="100000"/>
              </a:lnSpc>
              <a:spcBef>
                <a:spcPts val="125"/>
              </a:spcBef>
            </a:pPr>
            <a:r>
              <a:rPr spc="-50" dirty="0"/>
              <a:t>7</a:t>
            </a:r>
          </a:p>
        </p:txBody>
      </p:sp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419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30"/>
              </a:spcBef>
            </a:pPr>
            <a:endParaRPr sz="205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34388" y="1646361"/>
            <a:ext cx="17440275" cy="8324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650" b="1" dirty="0">
                <a:latin typeface="Verdana"/>
                <a:cs typeface="Verdana"/>
              </a:rPr>
              <a:t>Estimates</a:t>
            </a:r>
            <a:r>
              <a:rPr sz="2650" b="1" spc="-90" dirty="0">
                <a:latin typeface="Verdana"/>
                <a:cs typeface="Verdana"/>
              </a:rPr>
              <a:t> </a:t>
            </a:r>
            <a:r>
              <a:rPr sz="2650" b="1" dirty="0">
                <a:latin typeface="Verdana"/>
                <a:cs typeface="Verdana"/>
              </a:rPr>
              <a:t>of</a:t>
            </a:r>
            <a:r>
              <a:rPr sz="2650" b="1" spc="-90" dirty="0">
                <a:latin typeface="Verdana"/>
                <a:cs typeface="Verdana"/>
              </a:rPr>
              <a:t> </a:t>
            </a:r>
            <a:r>
              <a:rPr sz="2650" b="1" dirty="0">
                <a:latin typeface="Verdana"/>
                <a:cs typeface="Verdana"/>
              </a:rPr>
              <a:t>potential</a:t>
            </a:r>
            <a:r>
              <a:rPr sz="2650" b="1" spc="-90" dirty="0">
                <a:latin typeface="Verdana"/>
                <a:cs typeface="Verdana"/>
              </a:rPr>
              <a:t> </a:t>
            </a:r>
            <a:r>
              <a:rPr sz="2650" b="1" dirty="0">
                <a:latin typeface="Verdana"/>
                <a:cs typeface="Verdana"/>
              </a:rPr>
              <a:t>populations</a:t>
            </a:r>
            <a:r>
              <a:rPr sz="2650" b="1" spc="-85" dirty="0">
                <a:latin typeface="Verdana"/>
                <a:cs typeface="Verdana"/>
              </a:rPr>
              <a:t> </a:t>
            </a:r>
            <a:r>
              <a:rPr sz="2650" b="1" dirty="0">
                <a:latin typeface="Verdana"/>
                <a:cs typeface="Verdana"/>
              </a:rPr>
              <a:t>at</a:t>
            </a:r>
            <a:r>
              <a:rPr sz="2650" b="1" spc="-85" dirty="0">
                <a:latin typeface="Verdana"/>
                <a:cs typeface="Verdana"/>
              </a:rPr>
              <a:t> </a:t>
            </a:r>
            <a:r>
              <a:rPr sz="2650" b="1" dirty="0">
                <a:latin typeface="Verdana"/>
                <a:cs typeface="Verdana"/>
              </a:rPr>
              <a:t>risk</a:t>
            </a:r>
            <a:r>
              <a:rPr sz="2650" b="1" spc="-90" dirty="0">
                <a:latin typeface="Verdana"/>
                <a:cs typeface="Verdana"/>
              </a:rPr>
              <a:t> </a:t>
            </a:r>
            <a:r>
              <a:rPr sz="2650" b="1" dirty="0">
                <a:latin typeface="Verdana"/>
                <a:cs typeface="Verdana"/>
              </a:rPr>
              <a:t>of</a:t>
            </a:r>
            <a:r>
              <a:rPr sz="2650" b="1" spc="-90" dirty="0">
                <a:latin typeface="Verdana"/>
                <a:cs typeface="Verdana"/>
              </a:rPr>
              <a:t> </a:t>
            </a:r>
            <a:r>
              <a:rPr sz="2650" b="1" dirty="0">
                <a:latin typeface="Verdana"/>
                <a:cs typeface="Verdana"/>
              </a:rPr>
              <a:t>displacement</a:t>
            </a:r>
            <a:r>
              <a:rPr sz="2650" b="1" spc="-85" dirty="0">
                <a:latin typeface="Verdana"/>
                <a:cs typeface="Verdana"/>
              </a:rPr>
              <a:t> </a:t>
            </a:r>
            <a:r>
              <a:rPr sz="2650" dirty="0">
                <a:latin typeface="Verdana"/>
                <a:cs typeface="Verdana"/>
              </a:rPr>
              <a:t>after</a:t>
            </a:r>
            <a:r>
              <a:rPr sz="2650" spc="-90" dirty="0">
                <a:latin typeface="Verdana"/>
                <a:cs typeface="Verdana"/>
              </a:rPr>
              <a:t> </a:t>
            </a:r>
            <a:r>
              <a:rPr sz="2650" dirty="0">
                <a:latin typeface="Verdana"/>
                <a:cs typeface="Verdana"/>
              </a:rPr>
              <a:t>the</a:t>
            </a:r>
            <a:r>
              <a:rPr sz="2650" spc="-90" dirty="0">
                <a:latin typeface="Verdana"/>
                <a:cs typeface="Verdana"/>
              </a:rPr>
              <a:t> </a:t>
            </a:r>
            <a:r>
              <a:rPr sz="2650" dirty="0">
                <a:latin typeface="Verdana"/>
                <a:cs typeface="Verdana"/>
              </a:rPr>
              <a:t>magnitude</a:t>
            </a:r>
            <a:r>
              <a:rPr sz="2650" spc="-95" dirty="0">
                <a:latin typeface="Verdana"/>
                <a:cs typeface="Verdana"/>
              </a:rPr>
              <a:t> </a:t>
            </a:r>
            <a:r>
              <a:rPr sz="2650" dirty="0">
                <a:latin typeface="Verdana"/>
                <a:cs typeface="Verdana"/>
              </a:rPr>
              <a:t>7.0</a:t>
            </a:r>
            <a:r>
              <a:rPr sz="2650" spc="-85" dirty="0">
                <a:latin typeface="Verdana"/>
                <a:cs typeface="Verdana"/>
              </a:rPr>
              <a:t> </a:t>
            </a:r>
            <a:r>
              <a:rPr sz="2650" dirty="0">
                <a:latin typeface="Verdana"/>
                <a:cs typeface="Verdana"/>
              </a:rPr>
              <a:t>mainshock</a:t>
            </a:r>
            <a:r>
              <a:rPr sz="2650" spc="-90" dirty="0">
                <a:latin typeface="Verdana"/>
                <a:cs typeface="Verdana"/>
              </a:rPr>
              <a:t> </a:t>
            </a:r>
            <a:r>
              <a:rPr sz="2650" spc="-25" dirty="0">
                <a:latin typeface="Verdana"/>
                <a:cs typeface="Verdana"/>
              </a:rPr>
              <a:t>in </a:t>
            </a:r>
            <a:r>
              <a:rPr sz="2650" dirty="0">
                <a:latin typeface="Verdana"/>
                <a:cs typeface="Verdana"/>
              </a:rPr>
              <a:t>the</a:t>
            </a:r>
            <a:r>
              <a:rPr sz="2650" spc="-50" dirty="0">
                <a:latin typeface="Verdana"/>
                <a:cs typeface="Verdana"/>
              </a:rPr>
              <a:t> </a:t>
            </a:r>
            <a:r>
              <a:rPr sz="2650" dirty="0">
                <a:latin typeface="Verdana"/>
                <a:cs typeface="Verdana"/>
              </a:rPr>
              <a:t>HayWired</a:t>
            </a:r>
            <a:r>
              <a:rPr sz="2650" spc="-45" dirty="0">
                <a:latin typeface="Verdana"/>
                <a:cs typeface="Verdana"/>
              </a:rPr>
              <a:t> </a:t>
            </a:r>
            <a:r>
              <a:rPr sz="2650" dirty="0">
                <a:latin typeface="Verdana"/>
                <a:cs typeface="Verdana"/>
              </a:rPr>
              <a:t>Earthquake</a:t>
            </a:r>
            <a:r>
              <a:rPr sz="2650" spc="-45" dirty="0">
                <a:latin typeface="Verdana"/>
                <a:cs typeface="Verdana"/>
              </a:rPr>
              <a:t> </a:t>
            </a:r>
            <a:r>
              <a:rPr sz="2650" spc="-10" dirty="0">
                <a:latin typeface="Verdana"/>
                <a:cs typeface="Verdana"/>
              </a:rPr>
              <a:t>Scenario.</a:t>
            </a:r>
            <a:endParaRPr sz="2650">
              <a:latin typeface="Verdana"/>
              <a:cs typeface="Verdana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1050449" y="2879494"/>
          <a:ext cx="18086705" cy="65297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07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620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38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57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07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093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588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182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30556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7782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82930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  <a:p>
                      <a:pPr marL="586740" marR="470534" indent="-109855">
                        <a:lnSpc>
                          <a:spcPct val="101099"/>
                        </a:lnSpc>
                      </a:pPr>
                      <a:r>
                        <a:rPr sz="2200" b="1" spc="-10" dirty="0">
                          <a:latin typeface="SF Compact Display"/>
                          <a:cs typeface="SF Compact Display"/>
                        </a:rPr>
                        <a:t>Economic subarea</a:t>
                      </a:r>
                      <a:endParaRPr sz="2200">
                        <a:latin typeface="SF Compact Display"/>
                        <a:cs typeface="SF Compact Display"/>
                      </a:endParaRPr>
                    </a:p>
                  </a:txBody>
                  <a:tcPr marL="0" marR="0" marT="86360" marB="0">
                    <a:lnT w="28575">
                      <a:solidFill>
                        <a:srgbClr val="D48A2A"/>
                      </a:solidFill>
                      <a:prstDash val="solid"/>
                    </a:lnT>
                    <a:lnB w="28575">
                      <a:solidFill>
                        <a:srgbClr val="D48A2A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  <a:p>
                      <a:pPr marL="294640" marR="188595" indent="-99060">
                        <a:lnSpc>
                          <a:spcPct val="101099"/>
                        </a:lnSpc>
                      </a:pPr>
                      <a:r>
                        <a:rPr sz="2200" b="1" dirty="0">
                          <a:latin typeface="SF Compact Display"/>
                          <a:cs typeface="SF Compact Display"/>
                        </a:rPr>
                        <a:t>Key</a:t>
                      </a:r>
                      <a:r>
                        <a:rPr sz="2200" b="1" spc="20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2200" b="1" dirty="0">
                          <a:latin typeface="SF Compact Display"/>
                          <a:cs typeface="SF Compact Display"/>
                        </a:rPr>
                        <a:t>locations</a:t>
                      </a:r>
                      <a:r>
                        <a:rPr sz="2200" b="1" spc="10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2200" b="1" dirty="0">
                          <a:latin typeface="SF Compact Display"/>
                          <a:cs typeface="SF Compact Display"/>
                        </a:rPr>
                        <a:t>in</a:t>
                      </a:r>
                      <a:r>
                        <a:rPr sz="2200" b="1" spc="20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2200" b="1" dirty="0">
                          <a:latin typeface="SF Compact Display"/>
                          <a:cs typeface="SF Compact Display"/>
                        </a:rPr>
                        <a:t>areas</a:t>
                      </a:r>
                      <a:r>
                        <a:rPr sz="2200" b="1" spc="15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2200" b="1" spc="-25" dirty="0">
                          <a:latin typeface="SF Compact Display"/>
                          <a:cs typeface="SF Compact Display"/>
                        </a:rPr>
                        <a:t>of </a:t>
                      </a:r>
                      <a:r>
                        <a:rPr sz="2200" b="1" dirty="0">
                          <a:latin typeface="SF Compact Display"/>
                          <a:cs typeface="SF Compact Display"/>
                        </a:rPr>
                        <a:t>concentrated</a:t>
                      </a:r>
                      <a:r>
                        <a:rPr sz="2200" b="1" spc="110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2200" b="1" spc="-10" dirty="0">
                          <a:latin typeface="SF Compact Display"/>
                          <a:cs typeface="SF Compact Display"/>
                        </a:rPr>
                        <a:t>damage</a:t>
                      </a:r>
                      <a:r>
                        <a:rPr sz="1950" b="1" spc="-15" baseline="32051" dirty="0">
                          <a:latin typeface="SF Compact Display"/>
                          <a:cs typeface="SF Compact Display"/>
                        </a:rPr>
                        <a:t>1</a:t>
                      </a:r>
                      <a:endParaRPr sz="1950" baseline="32051">
                        <a:latin typeface="SF Compact Display"/>
                        <a:cs typeface="SF Compact Display"/>
                      </a:endParaRPr>
                    </a:p>
                  </a:txBody>
                  <a:tcPr marL="0" marR="0" marT="86360" marB="0">
                    <a:lnR w="28575">
                      <a:solidFill>
                        <a:srgbClr val="D48A2A"/>
                      </a:solidFill>
                      <a:prstDash val="solid"/>
                    </a:lnR>
                    <a:lnT w="28575">
                      <a:solidFill>
                        <a:srgbClr val="D48A2A"/>
                      </a:solidFill>
                      <a:prstDash val="solid"/>
                    </a:lnT>
                    <a:lnB w="28575">
                      <a:solidFill>
                        <a:srgbClr val="D48A2A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990"/>
                        </a:spcBef>
                      </a:pPr>
                      <a:r>
                        <a:rPr sz="1850" b="1" dirty="0">
                          <a:latin typeface="SF Compact Display"/>
                          <a:cs typeface="SF Compact Display"/>
                        </a:rPr>
                        <a:t>Housing</a:t>
                      </a:r>
                      <a:r>
                        <a:rPr sz="1850" b="1" spc="-85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850" b="1" spc="-10" dirty="0">
                          <a:latin typeface="SF Compact Display"/>
                          <a:cs typeface="SF Compact Display"/>
                        </a:rPr>
                        <a:t>Characteristics</a:t>
                      </a:r>
                      <a:r>
                        <a:rPr sz="1575" b="1" spc="-15" baseline="31746" dirty="0">
                          <a:latin typeface="SF Compact Display"/>
                          <a:cs typeface="SF Compact Display"/>
                        </a:rPr>
                        <a:t>2</a:t>
                      </a:r>
                      <a:endParaRPr sz="1575" baseline="31746">
                        <a:latin typeface="SF Compact Display"/>
                        <a:cs typeface="SF Compact Display"/>
                      </a:endParaRPr>
                    </a:p>
                  </a:txBody>
                  <a:tcPr marL="0" marR="0" marT="125730" marB="0">
                    <a:lnL w="28575">
                      <a:solidFill>
                        <a:srgbClr val="D48A2A"/>
                      </a:solidFill>
                      <a:prstDash val="solid"/>
                    </a:lnL>
                    <a:lnR w="28575">
                      <a:solidFill>
                        <a:srgbClr val="D48A2A"/>
                      </a:solidFill>
                      <a:prstDash val="solid"/>
                    </a:lnR>
                    <a:lnT w="28575">
                      <a:solidFill>
                        <a:srgbClr val="D48A2A"/>
                      </a:solidFill>
                      <a:prstDash val="solid"/>
                    </a:lnT>
                    <a:lnB w="28575">
                      <a:solidFill>
                        <a:srgbClr val="D48A2A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0"/>
                        </a:spcBef>
                      </a:pPr>
                      <a:r>
                        <a:rPr sz="1850" b="1" dirty="0">
                          <a:latin typeface="SF Compact Display"/>
                          <a:cs typeface="SF Compact Display"/>
                        </a:rPr>
                        <a:t>Hazard</a:t>
                      </a:r>
                      <a:r>
                        <a:rPr sz="1850" b="1" spc="-90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850" b="1" spc="-10" dirty="0">
                          <a:latin typeface="SF Compact Display"/>
                          <a:cs typeface="SF Compact Display"/>
                        </a:rPr>
                        <a:t>Impacts</a:t>
                      </a:r>
                      <a:endParaRPr sz="1850">
                        <a:latin typeface="SF Compact Display"/>
                        <a:cs typeface="SF Compact Display"/>
                      </a:endParaRPr>
                    </a:p>
                  </a:txBody>
                  <a:tcPr marL="0" marR="0" marT="125730" marB="0">
                    <a:lnL w="28575">
                      <a:solidFill>
                        <a:srgbClr val="D48A2A"/>
                      </a:solidFill>
                      <a:prstDash val="solid"/>
                    </a:lnL>
                    <a:lnR w="28575">
                      <a:solidFill>
                        <a:srgbClr val="D48A2A"/>
                      </a:solidFill>
                      <a:prstDash val="solid"/>
                    </a:lnR>
                    <a:lnT w="28575">
                      <a:solidFill>
                        <a:srgbClr val="D48A2A"/>
                      </a:solidFill>
                      <a:prstDash val="solid"/>
                    </a:lnT>
                    <a:lnB w="28575">
                      <a:solidFill>
                        <a:srgbClr val="D48A2A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39"/>
                        </a:spcBef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200" b="1" spc="-10" dirty="0">
                          <a:latin typeface="SF Compact Display"/>
                          <a:cs typeface="SF Compact Display"/>
                        </a:rPr>
                        <a:t>Notes</a:t>
                      </a:r>
                      <a:endParaRPr sz="2200">
                        <a:latin typeface="SF Compact Display"/>
                        <a:cs typeface="SF Compact Display"/>
                      </a:endParaRPr>
                    </a:p>
                  </a:txBody>
                  <a:tcPr marL="0" marR="0" marT="259079" marB="0">
                    <a:lnL w="28575">
                      <a:solidFill>
                        <a:srgbClr val="D48A2A"/>
                      </a:solidFill>
                      <a:prstDash val="solid"/>
                    </a:lnL>
                    <a:lnT w="28575">
                      <a:solidFill>
                        <a:srgbClr val="D48A2A"/>
                      </a:solidFill>
                      <a:prstDash val="solid"/>
                    </a:lnT>
                    <a:lnB w="28575">
                      <a:solidFill>
                        <a:srgbClr val="D48A2A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804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86360" marB="0">
                    <a:lnT w="28575">
                      <a:solidFill>
                        <a:srgbClr val="D48A2A"/>
                      </a:solidFill>
                      <a:prstDash val="solid"/>
                    </a:lnT>
                    <a:lnB w="28575">
                      <a:solidFill>
                        <a:srgbClr val="D48A2A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86360" marB="0">
                    <a:lnR w="28575">
                      <a:solidFill>
                        <a:srgbClr val="D48A2A"/>
                      </a:solidFill>
                      <a:prstDash val="solid"/>
                    </a:lnR>
                    <a:lnT w="28575">
                      <a:solidFill>
                        <a:srgbClr val="D48A2A"/>
                      </a:solidFill>
                      <a:prstDash val="solid"/>
                    </a:lnT>
                    <a:lnB w="28575">
                      <a:solidFill>
                        <a:srgbClr val="D48A2A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50" b="1" spc="-25" dirty="0">
                          <a:latin typeface="SF Compact Display"/>
                          <a:cs typeface="SF Compact Display"/>
                        </a:rPr>
                        <a:t>Age</a:t>
                      </a:r>
                      <a:endParaRPr sz="1650">
                        <a:latin typeface="SF Compact Display"/>
                        <a:cs typeface="SF Compact Display"/>
                      </a:endParaRPr>
                    </a:p>
                  </a:txBody>
                  <a:tcPr marL="0" marR="0" marT="46355" marB="0">
                    <a:lnL w="28575">
                      <a:solidFill>
                        <a:srgbClr val="D48A2A"/>
                      </a:solidFill>
                      <a:prstDash val="solid"/>
                    </a:lnL>
                    <a:lnT w="28575">
                      <a:solidFill>
                        <a:srgbClr val="D48A2A"/>
                      </a:solidFill>
                      <a:prstDash val="solid"/>
                    </a:lnT>
                    <a:lnB w="28575">
                      <a:solidFill>
                        <a:srgbClr val="D48A2A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246379" marR="239395" indent="86360">
                        <a:lnSpc>
                          <a:spcPct val="102200"/>
                        </a:lnSpc>
                        <a:spcBef>
                          <a:spcPts val="1205"/>
                        </a:spcBef>
                      </a:pPr>
                      <a:r>
                        <a:rPr sz="1650" b="1" spc="-10" dirty="0">
                          <a:latin typeface="SF Compact Display"/>
                          <a:cs typeface="SF Compact Display"/>
                        </a:rPr>
                        <a:t>Height (stories)</a:t>
                      </a:r>
                      <a:endParaRPr sz="1650">
                        <a:latin typeface="SF Compact Display"/>
                        <a:cs typeface="SF Compact Display"/>
                      </a:endParaRPr>
                    </a:p>
                  </a:txBody>
                  <a:tcPr marL="0" marR="0" marT="153035" marB="0">
                    <a:lnR w="28575">
                      <a:solidFill>
                        <a:srgbClr val="D48A2A"/>
                      </a:solidFill>
                      <a:prstDash val="solid"/>
                    </a:lnR>
                    <a:lnT w="28575">
                      <a:solidFill>
                        <a:srgbClr val="D48A2A"/>
                      </a:solidFill>
                      <a:prstDash val="solid"/>
                    </a:lnT>
                    <a:lnB w="28575">
                      <a:solidFill>
                        <a:srgbClr val="D48A2A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50" b="1" spc="-10" dirty="0">
                          <a:latin typeface="SF Compact Display"/>
                          <a:cs typeface="SF Compact Display"/>
                        </a:rPr>
                        <a:t>Shaking</a:t>
                      </a:r>
                      <a:endParaRPr sz="1650">
                        <a:latin typeface="SF Compact Display"/>
                        <a:cs typeface="SF Compact Display"/>
                      </a:endParaRPr>
                    </a:p>
                  </a:txBody>
                  <a:tcPr marL="0" marR="0" marT="46355" marB="0">
                    <a:lnL w="28575">
                      <a:solidFill>
                        <a:srgbClr val="D48A2A"/>
                      </a:solidFill>
                      <a:prstDash val="solid"/>
                    </a:lnL>
                    <a:lnT w="28575">
                      <a:solidFill>
                        <a:srgbClr val="D48A2A"/>
                      </a:solidFill>
                      <a:prstDash val="solid"/>
                    </a:lnT>
                    <a:lnB w="28575">
                      <a:solidFill>
                        <a:srgbClr val="D48A2A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50" b="1" spc="-10" dirty="0">
                          <a:latin typeface="SF Compact Display"/>
                          <a:cs typeface="SF Compact Display"/>
                        </a:rPr>
                        <a:t>Liquefaction</a:t>
                      </a:r>
                      <a:endParaRPr sz="1650">
                        <a:latin typeface="SF Compact Display"/>
                        <a:cs typeface="SF Compact Display"/>
                      </a:endParaRPr>
                    </a:p>
                  </a:txBody>
                  <a:tcPr marL="0" marR="0" marT="46355" marB="0">
                    <a:lnT w="28575">
                      <a:solidFill>
                        <a:srgbClr val="D48A2A"/>
                      </a:solidFill>
                      <a:prstDash val="solid"/>
                    </a:lnT>
                    <a:lnB w="28575">
                      <a:solidFill>
                        <a:srgbClr val="D48A2A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50" b="1" spc="-10" dirty="0">
                          <a:latin typeface="SF Compact Display"/>
                          <a:cs typeface="SF Compact Display"/>
                        </a:rPr>
                        <a:t>Landslide</a:t>
                      </a:r>
                      <a:r>
                        <a:rPr sz="1425" b="1" spc="-15" baseline="32163" dirty="0">
                          <a:latin typeface="SF Compact Display"/>
                          <a:cs typeface="SF Compact Display"/>
                        </a:rPr>
                        <a:t>3</a:t>
                      </a:r>
                      <a:endParaRPr sz="1425" baseline="32163">
                        <a:latin typeface="SF Compact Display"/>
                        <a:cs typeface="SF Compact Display"/>
                      </a:endParaRPr>
                    </a:p>
                  </a:txBody>
                  <a:tcPr marL="0" marR="0" marT="46355" marB="0">
                    <a:lnT w="28575">
                      <a:solidFill>
                        <a:srgbClr val="D48A2A"/>
                      </a:solidFill>
                      <a:prstDash val="solid"/>
                    </a:lnT>
                    <a:lnB w="28575">
                      <a:solidFill>
                        <a:srgbClr val="D48A2A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50" b="1" spc="-10" dirty="0">
                          <a:latin typeface="SF Compact Display"/>
                          <a:cs typeface="SF Compact Display"/>
                        </a:rPr>
                        <a:t>Fire</a:t>
                      </a:r>
                      <a:r>
                        <a:rPr sz="1425" b="1" spc="-15" baseline="32163" dirty="0">
                          <a:latin typeface="SF Compact Display"/>
                          <a:cs typeface="SF Compact Display"/>
                        </a:rPr>
                        <a:t>4</a:t>
                      </a:r>
                      <a:endParaRPr sz="1425" baseline="32163">
                        <a:latin typeface="SF Compact Display"/>
                        <a:cs typeface="SF Compact Display"/>
                      </a:endParaRPr>
                    </a:p>
                  </a:txBody>
                  <a:tcPr marL="0" marR="0" marT="46355" marB="0">
                    <a:lnT w="28575">
                      <a:solidFill>
                        <a:srgbClr val="D48A2A"/>
                      </a:solidFill>
                      <a:prstDash val="solid"/>
                    </a:lnT>
                    <a:lnB w="28575">
                      <a:solidFill>
                        <a:srgbClr val="D48A2A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251460" marR="243840" indent="-635" algn="ctr">
                        <a:lnSpc>
                          <a:spcPct val="102200"/>
                        </a:lnSpc>
                        <a:spcBef>
                          <a:spcPts val="195"/>
                        </a:spcBef>
                      </a:pPr>
                      <a:r>
                        <a:rPr sz="1650" b="1" spc="-10" dirty="0">
                          <a:latin typeface="SF Compact Display"/>
                          <a:cs typeface="SF Compact Display"/>
                        </a:rPr>
                        <a:t>Surface fault rupture</a:t>
                      </a:r>
                      <a:r>
                        <a:rPr sz="1425" b="1" spc="-15" baseline="32163" dirty="0">
                          <a:latin typeface="SF Compact Display"/>
                          <a:cs typeface="SF Compact Display"/>
                        </a:rPr>
                        <a:t>5</a:t>
                      </a:r>
                      <a:endParaRPr sz="1425" baseline="32163">
                        <a:latin typeface="SF Compact Display"/>
                        <a:cs typeface="SF Compact Display"/>
                      </a:endParaRPr>
                    </a:p>
                  </a:txBody>
                  <a:tcPr marL="0" marR="0" marT="24765" marB="0">
                    <a:lnR w="28575">
                      <a:solidFill>
                        <a:srgbClr val="D48A2A"/>
                      </a:solidFill>
                      <a:prstDash val="solid"/>
                    </a:lnR>
                    <a:lnT w="28575">
                      <a:solidFill>
                        <a:srgbClr val="D48A2A"/>
                      </a:solidFill>
                      <a:prstDash val="solid"/>
                    </a:lnT>
                    <a:lnB w="28575">
                      <a:solidFill>
                        <a:srgbClr val="D48A2A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59079" marB="0">
                    <a:lnL w="28575">
                      <a:solidFill>
                        <a:srgbClr val="D48A2A"/>
                      </a:solidFill>
                      <a:prstDash val="solid"/>
                    </a:lnL>
                    <a:lnT w="28575">
                      <a:solidFill>
                        <a:srgbClr val="D48A2A"/>
                      </a:solidFill>
                      <a:prstDash val="solid"/>
                    </a:lnT>
                    <a:lnB w="28575">
                      <a:solidFill>
                        <a:srgbClr val="D48A2A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5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L="486409" marR="131445" indent="-243840">
                        <a:lnSpc>
                          <a:spcPct val="101099"/>
                        </a:lnSpc>
                      </a:pPr>
                      <a:r>
                        <a:rPr sz="1550" dirty="0">
                          <a:latin typeface="Verdana"/>
                          <a:cs typeface="Verdana"/>
                        </a:rPr>
                        <a:t>Northern</a:t>
                      </a:r>
                      <a:r>
                        <a:rPr sz="1550" spc="7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spc="-10" dirty="0">
                          <a:latin typeface="Verdana"/>
                          <a:cs typeface="Verdana"/>
                        </a:rPr>
                        <a:t>Alameda County</a:t>
                      </a:r>
                      <a:endParaRPr sz="15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 w="28575">
                      <a:solidFill>
                        <a:srgbClr val="D48A2A"/>
                      </a:solidFill>
                      <a:prstDash val="solid"/>
                    </a:lnT>
                    <a:lnB w="63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250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L="486409" marR="461009" indent="-243840">
                        <a:lnSpc>
                          <a:spcPct val="101099"/>
                        </a:lnSpc>
                        <a:spcBef>
                          <a:spcPts val="5"/>
                        </a:spcBef>
                      </a:pPr>
                      <a:r>
                        <a:rPr sz="1550" dirty="0">
                          <a:latin typeface="Verdana"/>
                          <a:cs typeface="Verdana"/>
                        </a:rPr>
                        <a:t>Parts</a:t>
                      </a:r>
                      <a:r>
                        <a:rPr sz="1550" spc="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of</a:t>
                      </a:r>
                      <a:r>
                        <a:rPr sz="1550" spc="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the</a:t>
                      </a:r>
                      <a:r>
                        <a:rPr sz="1550" spc="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cities</a:t>
                      </a:r>
                      <a:r>
                        <a:rPr sz="1550" spc="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of</a:t>
                      </a:r>
                      <a:r>
                        <a:rPr sz="1550" spc="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spc="-10" dirty="0">
                          <a:latin typeface="Verdana"/>
                          <a:cs typeface="Verdana"/>
                        </a:rPr>
                        <a:t>Albany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and</a:t>
                      </a:r>
                      <a:r>
                        <a:rPr sz="1550" spc="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Berkeley</a:t>
                      </a:r>
                      <a:r>
                        <a:rPr sz="1550" spc="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south</a:t>
                      </a:r>
                      <a:r>
                        <a:rPr sz="1550" spc="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spc="-25" dirty="0">
                          <a:latin typeface="Verdana"/>
                          <a:cs typeface="Verdana"/>
                        </a:rPr>
                        <a:t>to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Oakland</a:t>
                      </a:r>
                      <a:r>
                        <a:rPr sz="1550" spc="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and</a:t>
                      </a:r>
                      <a:r>
                        <a:rPr sz="1550" spc="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spc="-10" dirty="0">
                          <a:latin typeface="Verdana"/>
                          <a:cs typeface="Verdana"/>
                        </a:rPr>
                        <a:t>Alameda</a:t>
                      </a:r>
                      <a:endParaRPr sz="15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 w="28575">
                      <a:solidFill>
                        <a:srgbClr val="D48A2A"/>
                      </a:solidFill>
                      <a:prstDash val="solid"/>
                    </a:lnT>
                    <a:lnB w="63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L="247650" marR="160020" indent="-80010">
                        <a:lnSpc>
                          <a:spcPct val="101099"/>
                        </a:lnSpc>
                      </a:pPr>
                      <a:r>
                        <a:rPr sz="1550" spc="-10" dirty="0">
                          <a:latin typeface="Verdana"/>
                          <a:cs typeface="Verdana"/>
                        </a:rPr>
                        <a:t>Early</a:t>
                      </a:r>
                      <a:r>
                        <a:rPr sz="1550" spc="50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1900s </a:t>
                      </a:r>
                      <a:r>
                        <a:rPr sz="1550" spc="-25" dirty="0">
                          <a:latin typeface="Verdana"/>
                          <a:cs typeface="Verdana"/>
                        </a:rPr>
                        <a:t>to </a:t>
                      </a:r>
                      <a:r>
                        <a:rPr sz="1550" spc="-10" dirty="0">
                          <a:latin typeface="Verdana"/>
                          <a:cs typeface="Verdana"/>
                        </a:rPr>
                        <a:t>present</a:t>
                      </a:r>
                      <a:endParaRPr sz="15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 w="28575">
                      <a:solidFill>
                        <a:srgbClr val="D48A2A"/>
                      </a:solidFill>
                      <a:prstDash val="solid"/>
                    </a:lnT>
                    <a:lnB w="63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370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550" spc="-25" dirty="0">
                          <a:latin typeface="Verdana"/>
                          <a:cs typeface="Verdana"/>
                        </a:rPr>
                        <a:t>1–3</a:t>
                      </a:r>
                      <a:endParaRPr sz="15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 w="28575">
                      <a:solidFill>
                        <a:srgbClr val="D48A2A"/>
                      </a:solidFill>
                      <a:prstDash val="solid"/>
                    </a:lnT>
                    <a:lnB w="63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370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550" spc="-50" dirty="0">
                          <a:latin typeface="Verdana"/>
                          <a:cs typeface="Verdana"/>
                        </a:rPr>
                        <a:t>X</a:t>
                      </a:r>
                      <a:endParaRPr sz="15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 w="28575">
                      <a:solidFill>
                        <a:srgbClr val="D48A2A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370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550" spc="-50" dirty="0">
                          <a:latin typeface="Verdana"/>
                          <a:cs typeface="Verdana"/>
                        </a:rPr>
                        <a:t>X</a:t>
                      </a:r>
                      <a:endParaRPr sz="15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 w="28575">
                      <a:solidFill>
                        <a:srgbClr val="D48A2A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370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550" spc="-50" dirty="0">
                          <a:latin typeface="Verdana"/>
                          <a:cs typeface="Verdana"/>
                        </a:rPr>
                        <a:t>X</a:t>
                      </a:r>
                      <a:endParaRPr sz="15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 w="28575">
                      <a:solidFill>
                        <a:srgbClr val="D48A2A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370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550" spc="-50" dirty="0">
                          <a:latin typeface="Verdana"/>
                          <a:cs typeface="Verdana"/>
                        </a:rPr>
                        <a:t>X</a:t>
                      </a:r>
                      <a:endParaRPr sz="15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 w="28575">
                      <a:solidFill>
                        <a:srgbClr val="D48A2A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370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550" spc="-50" dirty="0">
                          <a:latin typeface="Verdana"/>
                          <a:cs typeface="Verdana"/>
                        </a:rPr>
                        <a:t>X</a:t>
                      </a:r>
                      <a:endParaRPr sz="15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 w="28575">
                      <a:solidFill>
                        <a:srgbClr val="D48A2A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486409" marR="278765" indent="-243840">
                        <a:lnSpc>
                          <a:spcPct val="101099"/>
                        </a:lnSpc>
                        <a:spcBef>
                          <a:spcPts val="100"/>
                        </a:spcBef>
                      </a:pPr>
                      <a:r>
                        <a:rPr sz="1550" dirty="0">
                          <a:latin typeface="Verdana"/>
                          <a:cs typeface="Verdana"/>
                        </a:rPr>
                        <a:t>Older</a:t>
                      </a:r>
                      <a:r>
                        <a:rPr sz="1550" spc="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masonry</a:t>
                      </a:r>
                      <a:r>
                        <a:rPr sz="1550" spc="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and</a:t>
                      </a:r>
                      <a:r>
                        <a:rPr sz="1550" spc="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spc="-10" dirty="0">
                          <a:latin typeface="Verdana"/>
                          <a:cs typeface="Verdana"/>
                        </a:rPr>
                        <a:t>concrete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residential</a:t>
                      </a:r>
                      <a:r>
                        <a:rPr sz="1550" spc="2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structures</a:t>
                      </a:r>
                      <a:r>
                        <a:rPr sz="1550" spc="2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spc="-25" dirty="0">
                          <a:latin typeface="Verdana"/>
                          <a:cs typeface="Verdana"/>
                        </a:rPr>
                        <a:t>are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located</a:t>
                      </a:r>
                      <a:r>
                        <a:rPr sz="1550" spc="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in</a:t>
                      </a:r>
                      <a:r>
                        <a:rPr sz="1550" spc="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and</a:t>
                      </a:r>
                      <a:r>
                        <a:rPr sz="1550" spc="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around</a:t>
                      </a:r>
                      <a:r>
                        <a:rPr sz="1550" spc="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spc="-25" dirty="0">
                          <a:latin typeface="Verdana"/>
                          <a:cs typeface="Verdana"/>
                        </a:rPr>
                        <a:t>the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university</a:t>
                      </a:r>
                      <a:r>
                        <a:rPr sz="1550" spc="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and</a:t>
                      </a:r>
                      <a:r>
                        <a:rPr sz="1550" spc="1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spc="-10" dirty="0">
                          <a:latin typeface="Verdana"/>
                          <a:cs typeface="Verdana"/>
                        </a:rPr>
                        <a:t>downtown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business</a:t>
                      </a:r>
                      <a:r>
                        <a:rPr sz="1550" spc="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district.</a:t>
                      </a:r>
                      <a:r>
                        <a:rPr sz="1550" spc="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Many</a:t>
                      </a:r>
                      <a:r>
                        <a:rPr sz="1550" spc="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spc="-10" dirty="0">
                          <a:latin typeface="Verdana"/>
                          <a:cs typeface="Verdana"/>
                        </a:rPr>
                        <a:t>“soft-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story”</a:t>
                      </a:r>
                      <a:r>
                        <a:rPr sz="1550" spc="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structures</a:t>
                      </a:r>
                      <a:r>
                        <a:rPr sz="1550" spc="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in</a:t>
                      </a:r>
                      <a:r>
                        <a:rPr sz="1550" spc="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the</a:t>
                      </a:r>
                      <a:r>
                        <a:rPr sz="1550" spc="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spc="-20" dirty="0">
                          <a:latin typeface="Verdana"/>
                          <a:cs typeface="Verdana"/>
                        </a:rPr>
                        <a:t>area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lack</a:t>
                      </a:r>
                      <a:r>
                        <a:rPr sz="1550" spc="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adequate</a:t>
                      </a:r>
                      <a:r>
                        <a:rPr sz="1550" spc="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seismic</a:t>
                      </a:r>
                      <a:r>
                        <a:rPr sz="1550" spc="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spc="-10" dirty="0">
                          <a:latin typeface="Verdana"/>
                          <a:cs typeface="Verdana"/>
                        </a:rPr>
                        <a:t>bracing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on</a:t>
                      </a:r>
                      <a:r>
                        <a:rPr sz="1550" spc="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the</a:t>
                      </a:r>
                      <a:r>
                        <a:rPr sz="1550" spc="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bottom</a:t>
                      </a:r>
                      <a:r>
                        <a:rPr sz="1550" spc="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spc="-10" dirty="0">
                          <a:latin typeface="Verdana"/>
                          <a:cs typeface="Verdana"/>
                        </a:rPr>
                        <a:t>floors.</a:t>
                      </a:r>
                      <a:endParaRPr sz="1550">
                        <a:latin typeface="Verdana"/>
                        <a:cs typeface="Verdana"/>
                      </a:endParaRPr>
                    </a:p>
                  </a:txBody>
                  <a:tcPr marL="0" marR="0" marT="1270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 w="28575">
                      <a:solidFill>
                        <a:srgbClr val="D48A2A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840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155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L="486409" marR="302895" indent="-243840">
                        <a:lnSpc>
                          <a:spcPct val="101099"/>
                        </a:lnSpc>
                      </a:pPr>
                      <a:r>
                        <a:rPr sz="1550" dirty="0">
                          <a:latin typeface="Verdana"/>
                          <a:cs typeface="Verdana"/>
                        </a:rPr>
                        <a:t>Central</a:t>
                      </a:r>
                      <a:r>
                        <a:rPr sz="1550" spc="-2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spc="-10" dirty="0">
                          <a:latin typeface="Verdana"/>
                          <a:cs typeface="Verdana"/>
                        </a:rPr>
                        <a:t>Alameda County</a:t>
                      </a:r>
                      <a:endParaRPr sz="15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 w="6350">
                      <a:solidFill>
                        <a:srgbClr val="D9D9D9"/>
                      </a:solidFill>
                      <a:prstDash val="solid"/>
                    </a:lnT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55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L="486409" marR="229235" indent="-243840">
                        <a:lnSpc>
                          <a:spcPct val="101099"/>
                        </a:lnSpc>
                      </a:pPr>
                      <a:r>
                        <a:rPr sz="1550" dirty="0">
                          <a:latin typeface="Verdana"/>
                          <a:cs typeface="Verdana"/>
                        </a:rPr>
                        <a:t>Parts of</a:t>
                      </a:r>
                      <a:r>
                        <a:rPr sz="1550" spc="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the</a:t>
                      </a:r>
                      <a:r>
                        <a:rPr sz="1550" spc="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city</a:t>
                      </a:r>
                      <a:r>
                        <a:rPr sz="1550" spc="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of</a:t>
                      </a:r>
                      <a:r>
                        <a:rPr sz="1550" spc="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spc="-10" dirty="0">
                          <a:latin typeface="Verdana"/>
                          <a:cs typeface="Verdana"/>
                        </a:rPr>
                        <a:t>Oakland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south</a:t>
                      </a:r>
                      <a:r>
                        <a:rPr sz="1550" spc="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to</a:t>
                      </a:r>
                      <a:r>
                        <a:rPr sz="1550" spc="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Union</a:t>
                      </a:r>
                      <a:r>
                        <a:rPr sz="1550" spc="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spc="-10" dirty="0">
                          <a:latin typeface="Verdana"/>
                          <a:cs typeface="Verdana"/>
                        </a:rPr>
                        <a:t>City,</a:t>
                      </a:r>
                      <a:r>
                        <a:rPr sz="1550" spc="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as</a:t>
                      </a:r>
                      <a:r>
                        <a:rPr sz="1550" spc="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spc="-20" dirty="0">
                          <a:latin typeface="Verdana"/>
                          <a:cs typeface="Verdana"/>
                        </a:rPr>
                        <a:t>well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as</a:t>
                      </a:r>
                      <a:r>
                        <a:rPr sz="1550" spc="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San</a:t>
                      </a:r>
                      <a:r>
                        <a:rPr sz="1550" spc="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Leandro,</a:t>
                      </a:r>
                      <a:r>
                        <a:rPr sz="1550" spc="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spc="-10" dirty="0">
                          <a:latin typeface="Verdana"/>
                          <a:cs typeface="Verdana"/>
                        </a:rPr>
                        <a:t>Castro Valley,</a:t>
                      </a:r>
                      <a:r>
                        <a:rPr sz="1550" spc="-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and</a:t>
                      </a:r>
                      <a:r>
                        <a:rPr sz="1550" spc="-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spc="-10" dirty="0">
                          <a:latin typeface="Verdana"/>
                          <a:cs typeface="Verdana"/>
                        </a:rPr>
                        <a:t>Hayward</a:t>
                      </a:r>
                      <a:endParaRPr sz="1550">
                        <a:latin typeface="Verdana"/>
                        <a:cs typeface="Verdana"/>
                      </a:endParaRPr>
                    </a:p>
                  </a:txBody>
                  <a:tcPr marL="0" marR="0" marT="133985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 w="6350">
                      <a:solidFill>
                        <a:srgbClr val="D9D9D9"/>
                      </a:solidFill>
                      <a:prstDash val="solid"/>
                    </a:lnT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155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L="382270" marR="63500" indent="-311150">
                        <a:lnSpc>
                          <a:spcPct val="101099"/>
                        </a:lnSpc>
                      </a:pPr>
                      <a:r>
                        <a:rPr sz="1550" dirty="0">
                          <a:latin typeface="Verdana"/>
                          <a:cs typeface="Verdana"/>
                        </a:rPr>
                        <a:t>Late</a:t>
                      </a:r>
                      <a:r>
                        <a:rPr sz="1550" spc="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spc="-10" dirty="0">
                          <a:latin typeface="Verdana"/>
                          <a:cs typeface="Verdana"/>
                        </a:rPr>
                        <a:t>1800s</a:t>
                      </a:r>
                      <a:r>
                        <a:rPr sz="1550" spc="50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to</a:t>
                      </a:r>
                      <a:r>
                        <a:rPr sz="1550" spc="2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spc="-10" dirty="0">
                          <a:latin typeface="Verdana"/>
                          <a:cs typeface="Verdana"/>
                        </a:rPr>
                        <a:t>present</a:t>
                      </a:r>
                      <a:endParaRPr sz="15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 w="6350">
                      <a:solidFill>
                        <a:srgbClr val="D9D9D9"/>
                      </a:solidFill>
                      <a:prstDash val="solid"/>
                    </a:lnT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550" spc="-25" dirty="0">
                          <a:latin typeface="Verdana"/>
                          <a:cs typeface="Verdana"/>
                        </a:rPr>
                        <a:t>1–4</a:t>
                      </a:r>
                      <a:endParaRPr sz="15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 w="6350">
                      <a:solidFill>
                        <a:srgbClr val="D9D9D9"/>
                      </a:solidFill>
                      <a:prstDash val="solid"/>
                    </a:lnT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550" spc="-50" dirty="0">
                          <a:latin typeface="Verdana"/>
                          <a:cs typeface="Verdana"/>
                        </a:rPr>
                        <a:t>X</a:t>
                      </a:r>
                      <a:endParaRPr sz="15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550" spc="-50" dirty="0">
                          <a:latin typeface="Verdana"/>
                          <a:cs typeface="Verdana"/>
                        </a:rPr>
                        <a:t>X</a:t>
                      </a:r>
                      <a:endParaRPr sz="15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550" spc="-50" dirty="0">
                          <a:latin typeface="Verdana"/>
                          <a:cs typeface="Verdana"/>
                        </a:rPr>
                        <a:t>X</a:t>
                      </a:r>
                      <a:endParaRPr sz="15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B w="635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550" spc="-50" dirty="0">
                          <a:latin typeface="Verdana"/>
                          <a:cs typeface="Verdana"/>
                        </a:rPr>
                        <a:t>X</a:t>
                      </a:r>
                      <a:endParaRPr sz="15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550" spc="-50" dirty="0">
                          <a:latin typeface="Verdana"/>
                          <a:cs typeface="Verdana"/>
                        </a:rPr>
                        <a:t>X</a:t>
                      </a:r>
                      <a:endParaRPr sz="15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B w="635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486409" marR="270510" indent="-243840">
                        <a:lnSpc>
                          <a:spcPct val="101099"/>
                        </a:lnSpc>
                        <a:spcBef>
                          <a:spcPts val="5"/>
                        </a:spcBef>
                      </a:pPr>
                      <a:r>
                        <a:rPr sz="1550" dirty="0">
                          <a:latin typeface="Verdana"/>
                          <a:cs typeface="Verdana"/>
                        </a:rPr>
                        <a:t>Older</a:t>
                      </a:r>
                      <a:r>
                        <a:rPr sz="1550" spc="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masonry</a:t>
                      </a:r>
                      <a:r>
                        <a:rPr sz="1550" spc="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and</a:t>
                      </a:r>
                      <a:r>
                        <a:rPr sz="1550" spc="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spc="-10" dirty="0">
                          <a:latin typeface="Verdana"/>
                          <a:cs typeface="Verdana"/>
                        </a:rPr>
                        <a:t>concrete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residential</a:t>
                      </a:r>
                      <a:r>
                        <a:rPr sz="1550" spc="2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structures</a:t>
                      </a:r>
                      <a:r>
                        <a:rPr sz="1550" spc="2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spc="-25" dirty="0">
                          <a:latin typeface="Verdana"/>
                          <a:cs typeface="Verdana"/>
                        </a:rPr>
                        <a:t>are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located</a:t>
                      </a:r>
                      <a:r>
                        <a:rPr sz="1550" spc="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in</a:t>
                      </a:r>
                      <a:r>
                        <a:rPr sz="1550" spc="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and</a:t>
                      </a:r>
                      <a:r>
                        <a:rPr sz="1550" spc="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around</a:t>
                      </a:r>
                      <a:r>
                        <a:rPr sz="1550" spc="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spc="-10" dirty="0">
                          <a:latin typeface="Verdana"/>
                          <a:cs typeface="Verdana"/>
                        </a:rPr>
                        <a:t>several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business</a:t>
                      </a:r>
                      <a:r>
                        <a:rPr sz="1550" spc="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districts.</a:t>
                      </a:r>
                      <a:r>
                        <a:rPr sz="1550" spc="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Many</a:t>
                      </a:r>
                      <a:r>
                        <a:rPr sz="1550" spc="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spc="-10" dirty="0">
                          <a:latin typeface="Verdana"/>
                          <a:cs typeface="Verdana"/>
                        </a:rPr>
                        <a:t>“soft-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story”</a:t>
                      </a:r>
                      <a:r>
                        <a:rPr sz="1550" spc="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structures</a:t>
                      </a:r>
                      <a:r>
                        <a:rPr sz="1550" spc="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in</a:t>
                      </a:r>
                      <a:r>
                        <a:rPr sz="1550" spc="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the</a:t>
                      </a:r>
                      <a:r>
                        <a:rPr sz="1550" spc="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spc="-20" dirty="0">
                          <a:latin typeface="Verdana"/>
                          <a:cs typeface="Verdana"/>
                        </a:rPr>
                        <a:t>area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lack</a:t>
                      </a:r>
                      <a:r>
                        <a:rPr sz="1550" spc="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adequate</a:t>
                      </a:r>
                      <a:r>
                        <a:rPr sz="1550" spc="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seismic</a:t>
                      </a:r>
                      <a:r>
                        <a:rPr sz="1550" spc="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spc="-10" dirty="0">
                          <a:latin typeface="Verdana"/>
                          <a:cs typeface="Verdana"/>
                        </a:rPr>
                        <a:t>bracing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on</a:t>
                      </a:r>
                      <a:r>
                        <a:rPr sz="1550" spc="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the</a:t>
                      </a:r>
                      <a:r>
                        <a:rPr sz="1550" spc="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bottom</a:t>
                      </a:r>
                      <a:r>
                        <a:rPr sz="1550" spc="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spc="-10" dirty="0">
                          <a:latin typeface="Verdana"/>
                          <a:cs typeface="Verdana"/>
                        </a:rPr>
                        <a:t>floors.</a:t>
                      </a:r>
                      <a:endParaRPr sz="1550">
                        <a:latin typeface="Verdana"/>
                        <a:cs typeface="Verdana"/>
                      </a:endParaRPr>
                    </a:p>
                  </a:txBody>
                  <a:tcPr marL="0" marR="0" marT="635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9615">
                <a:tc>
                  <a:txBody>
                    <a:bodyPr/>
                    <a:lstStyle/>
                    <a:p>
                      <a:pPr marL="486409" marR="103505" indent="-243840">
                        <a:lnSpc>
                          <a:spcPct val="101099"/>
                        </a:lnSpc>
                        <a:spcBef>
                          <a:spcPts val="960"/>
                        </a:spcBef>
                      </a:pPr>
                      <a:r>
                        <a:rPr sz="1550" dirty="0">
                          <a:latin typeface="Verdana"/>
                          <a:cs typeface="Verdana"/>
                        </a:rPr>
                        <a:t>Southern</a:t>
                      </a:r>
                      <a:r>
                        <a:rPr sz="1550" spc="7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spc="-10" dirty="0">
                          <a:latin typeface="Verdana"/>
                          <a:cs typeface="Verdana"/>
                        </a:rPr>
                        <a:t>Alameda County</a:t>
                      </a:r>
                      <a:endParaRPr sz="15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486409" marR="386080" indent="-243840">
                        <a:lnSpc>
                          <a:spcPct val="101099"/>
                        </a:lnSpc>
                        <a:spcBef>
                          <a:spcPts val="960"/>
                        </a:spcBef>
                      </a:pPr>
                      <a:r>
                        <a:rPr sz="1550" dirty="0">
                          <a:latin typeface="Verdana"/>
                          <a:cs typeface="Verdana"/>
                        </a:rPr>
                        <a:t>Parts</a:t>
                      </a:r>
                      <a:r>
                        <a:rPr sz="1550" spc="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of</a:t>
                      </a:r>
                      <a:r>
                        <a:rPr sz="1550" spc="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the</a:t>
                      </a:r>
                      <a:r>
                        <a:rPr sz="1550" spc="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cities</a:t>
                      </a:r>
                      <a:r>
                        <a:rPr sz="1550" spc="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of</a:t>
                      </a:r>
                      <a:r>
                        <a:rPr sz="1550" spc="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spc="-10" dirty="0">
                          <a:latin typeface="Verdana"/>
                          <a:cs typeface="Verdana"/>
                        </a:rPr>
                        <a:t>Newark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and</a:t>
                      </a:r>
                      <a:r>
                        <a:rPr sz="1550" spc="2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spc="-10" dirty="0">
                          <a:latin typeface="Verdana"/>
                          <a:cs typeface="Verdana"/>
                        </a:rPr>
                        <a:t>Fremont</a:t>
                      </a:r>
                      <a:endParaRPr sz="15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382270" marR="312420" indent="-62865">
                        <a:lnSpc>
                          <a:spcPct val="101099"/>
                        </a:lnSpc>
                        <a:spcBef>
                          <a:spcPts val="960"/>
                        </a:spcBef>
                      </a:pPr>
                      <a:r>
                        <a:rPr sz="1550" spc="-10" dirty="0">
                          <a:latin typeface="Verdana"/>
                          <a:cs typeface="Verdana"/>
                        </a:rPr>
                        <a:t>1960s</a:t>
                      </a:r>
                      <a:r>
                        <a:rPr sz="1550" spc="50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spc="-25" dirty="0">
                          <a:latin typeface="Verdana"/>
                          <a:cs typeface="Verdana"/>
                        </a:rPr>
                        <a:t>to </a:t>
                      </a:r>
                      <a:r>
                        <a:rPr sz="1550" spc="-10" dirty="0">
                          <a:latin typeface="Verdana"/>
                          <a:cs typeface="Verdana"/>
                        </a:rPr>
                        <a:t>present</a:t>
                      </a:r>
                      <a:endParaRPr sz="15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550" spc="-25" dirty="0">
                          <a:latin typeface="Verdana"/>
                          <a:cs typeface="Verdana"/>
                        </a:rPr>
                        <a:t>1–4</a:t>
                      </a:r>
                      <a:endParaRPr sz="1550">
                        <a:latin typeface="Verdana"/>
                        <a:cs typeface="Verdana"/>
                      </a:endParaRPr>
                    </a:p>
                  </a:txBody>
                  <a:tcPr marL="0" marR="0" marT="17145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550" spc="-50" dirty="0">
                          <a:latin typeface="Verdana"/>
                          <a:cs typeface="Verdana"/>
                        </a:rPr>
                        <a:t>X</a:t>
                      </a:r>
                      <a:endParaRPr sz="1550">
                        <a:latin typeface="Verdana"/>
                        <a:cs typeface="Verdana"/>
                      </a:endParaRPr>
                    </a:p>
                  </a:txBody>
                  <a:tcPr marL="0" marR="0" marT="17145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550" spc="-50" dirty="0">
                          <a:latin typeface="Verdana"/>
                          <a:cs typeface="Verdana"/>
                        </a:rPr>
                        <a:t>X</a:t>
                      </a:r>
                      <a:endParaRPr sz="1550">
                        <a:latin typeface="Verdana"/>
                        <a:cs typeface="Verdana"/>
                      </a:endParaRPr>
                    </a:p>
                  </a:txBody>
                  <a:tcPr marL="0" marR="0" marT="17145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 w="635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550" spc="-50" dirty="0">
                          <a:latin typeface="Verdana"/>
                          <a:cs typeface="Verdana"/>
                        </a:rPr>
                        <a:t>X</a:t>
                      </a:r>
                      <a:endParaRPr sz="1550">
                        <a:latin typeface="Verdana"/>
                        <a:cs typeface="Verdana"/>
                      </a:endParaRPr>
                    </a:p>
                  </a:txBody>
                  <a:tcPr marL="0" marR="0" marT="17145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 w="635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486409" marR="175895" indent="-243840">
                        <a:lnSpc>
                          <a:spcPct val="101099"/>
                        </a:lnSpc>
                        <a:spcBef>
                          <a:spcPts val="5"/>
                        </a:spcBef>
                      </a:pPr>
                      <a:r>
                        <a:rPr sz="1550" dirty="0">
                          <a:latin typeface="Verdana"/>
                          <a:cs typeface="Verdana"/>
                        </a:rPr>
                        <a:t>Many</a:t>
                      </a:r>
                      <a:r>
                        <a:rPr sz="1550" spc="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spc="-10" dirty="0">
                          <a:latin typeface="Verdana"/>
                          <a:cs typeface="Verdana"/>
                        </a:rPr>
                        <a:t>“soft-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story”</a:t>
                      </a:r>
                      <a:r>
                        <a:rPr sz="1550" spc="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structures</a:t>
                      </a:r>
                      <a:r>
                        <a:rPr sz="1550" spc="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spc="-25" dirty="0">
                          <a:latin typeface="Verdana"/>
                          <a:cs typeface="Verdana"/>
                        </a:rPr>
                        <a:t>in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the</a:t>
                      </a:r>
                      <a:r>
                        <a:rPr sz="1550" spc="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area</a:t>
                      </a:r>
                      <a:r>
                        <a:rPr sz="1550" spc="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lack</a:t>
                      </a:r>
                      <a:r>
                        <a:rPr sz="1550" spc="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adequate</a:t>
                      </a:r>
                      <a:r>
                        <a:rPr sz="1550" spc="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spc="-10" dirty="0">
                          <a:latin typeface="Verdana"/>
                          <a:cs typeface="Verdana"/>
                        </a:rPr>
                        <a:t>seismic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bracing</a:t>
                      </a:r>
                      <a:r>
                        <a:rPr sz="1550" spc="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on</a:t>
                      </a:r>
                      <a:r>
                        <a:rPr sz="1550" spc="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the</a:t>
                      </a:r>
                      <a:r>
                        <a:rPr sz="1550" spc="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bottom</a:t>
                      </a:r>
                      <a:r>
                        <a:rPr sz="1550" spc="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spc="-10" dirty="0">
                          <a:latin typeface="Verdana"/>
                          <a:cs typeface="Verdana"/>
                        </a:rPr>
                        <a:t>floors</a:t>
                      </a:r>
                      <a:endParaRPr sz="1550">
                        <a:latin typeface="Verdana"/>
                        <a:cs typeface="Verdana"/>
                      </a:endParaRPr>
                    </a:p>
                  </a:txBody>
                  <a:tcPr marL="0" marR="0" marT="635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96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L="24320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550" spc="-10" dirty="0">
                          <a:latin typeface="Verdana"/>
                          <a:cs typeface="Verdana"/>
                        </a:rPr>
                        <a:t>Dublin–Pleasanton</a:t>
                      </a:r>
                      <a:endParaRPr sz="1550">
                        <a:latin typeface="Verdana"/>
                        <a:cs typeface="Verdana"/>
                      </a:endParaRPr>
                    </a:p>
                  </a:txBody>
                  <a:tcPr marL="0" marR="0" marT="17145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B w="635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486409" marR="57785" indent="-243840">
                        <a:lnSpc>
                          <a:spcPct val="101099"/>
                        </a:lnSpc>
                        <a:spcBef>
                          <a:spcPts val="960"/>
                        </a:spcBef>
                      </a:pPr>
                      <a:r>
                        <a:rPr sz="1550" dirty="0">
                          <a:latin typeface="Verdana"/>
                          <a:cs typeface="Verdana"/>
                        </a:rPr>
                        <a:t>Parts</a:t>
                      </a:r>
                      <a:r>
                        <a:rPr sz="1550" spc="1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of</a:t>
                      </a:r>
                      <a:r>
                        <a:rPr sz="1550" spc="1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the</a:t>
                      </a:r>
                      <a:r>
                        <a:rPr sz="1550" spc="1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cities</a:t>
                      </a:r>
                      <a:r>
                        <a:rPr sz="1550" spc="1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of</a:t>
                      </a:r>
                      <a:r>
                        <a:rPr sz="1550" spc="1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Dublin</a:t>
                      </a:r>
                      <a:r>
                        <a:rPr sz="1550" spc="1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spc="-25" dirty="0">
                          <a:latin typeface="Verdana"/>
                          <a:cs typeface="Verdana"/>
                        </a:rPr>
                        <a:t>and </a:t>
                      </a:r>
                      <a:r>
                        <a:rPr sz="1550" spc="-10" dirty="0">
                          <a:latin typeface="Verdana"/>
                          <a:cs typeface="Verdana"/>
                        </a:rPr>
                        <a:t>Pleasanton</a:t>
                      </a:r>
                      <a:endParaRPr sz="15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B w="635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382270" marR="312420" indent="-62865">
                        <a:lnSpc>
                          <a:spcPct val="101099"/>
                        </a:lnSpc>
                        <a:spcBef>
                          <a:spcPts val="960"/>
                        </a:spcBef>
                      </a:pPr>
                      <a:r>
                        <a:rPr sz="1550" spc="-10" dirty="0">
                          <a:latin typeface="Verdana"/>
                          <a:cs typeface="Verdana"/>
                        </a:rPr>
                        <a:t>1960s</a:t>
                      </a:r>
                      <a:r>
                        <a:rPr sz="1550" spc="50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spc="-25" dirty="0">
                          <a:latin typeface="Verdana"/>
                          <a:cs typeface="Verdana"/>
                        </a:rPr>
                        <a:t>to </a:t>
                      </a:r>
                      <a:r>
                        <a:rPr sz="1550" spc="-10" dirty="0">
                          <a:latin typeface="Verdana"/>
                          <a:cs typeface="Verdana"/>
                        </a:rPr>
                        <a:t>present</a:t>
                      </a:r>
                      <a:endParaRPr sz="15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550" spc="-25" dirty="0">
                          <a:latin typeface="Verdana"/>
                          <a:cs typeface="Verdana"/>
                        </a:rPr>
                        <a:t>1–5</a:t>
                      </a:r>
                      <a:endParaRPr sz="1550">
                        <a:latin typeface="Verdana"/>
                        <a:cs typeface="Verdana"/>
                      </a:endParaRPr>
                    </a:p>
                  </a:txBody>
                  <a:tcPr marL="0" marR="0" marT="17145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550" spc="-50" dirty="0">
                          <a:latin typeface="Verdana"/>
                          <a:cs typeface="Verdana"/>
                        </a:rPr>
                        <a:t>X</a:t>
                      </a:r>
                      <a:endParaRPr sz="1550">
                        <a:latin typeface="Verdana"/>
                        <a:cs typeface="Verdana"/>
                      </a:endParaRPr>
                    </a:p>
                  </a:txBody>
                  <a:tcPr marL="0" marR="0" marT="17145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550" spc="-50" dirty="0">
                          <a:latin typeface="Verdana"/>
                          <a:cs typeface="Verdana"/>
                        </a:rPr>
                        <a:t>X</a:t>
                      </a:r>
                      <a:endParaRPr sz="1550">
                        <a:latin typeface="Verdana"/>
                        <a:cs typeface="Verdana"/>
                      </a:endParaRPr>
                    </a:p>
                  </a:txBody>
                  <a:tcPr marL="0" marR="0" marT="17145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550" spc="-50" dirty="0">
                          <a:latin typeface="Verdana"/>
                          <a:cs typeface="Verdana"/>
                        </a:rPr>
                        <a:t>X</a:t>
                      </a:r>
                      <a:endParaRPr sz="1550">
                        <a:latin typeface="Verdana"/>
                        <a:cs typeface="Verdana"/>
                      </a:endParaRPr>
                    </a:p>
                  </a:txBody>
                  <a:tcPr marL="0" marR="0" marT="17145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486409" marR="175895" indent="-243840">
                        <a:lnSpc>
                          <a:spcPct val="101099"/>
                        </a:lnSpc>
                        <a:spcBef>
                          <a:spcPts val="5"/>
                        </a:spcBef>
                      </a:pPr>
                      <a:r>
                        <a:rPr sz="1550" dirty="0">
                          <a:latin typeface="Verdana"/>
                          <a:cs typeface="Verdana"/>
                        </a:rPr>
                        <a:t>Many</a:t>
                      </a:r>
                      <a:r>
                        <a:rPr sz="1550" spc="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spc="-10" dirty="0">
                          <a:latin typeface="Verdana"/>
                          <a:cs typeface="Verdana"/>
                        </a:rPr>
                        <a:t>“soft-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story”</a:t>
                      </a:r>
                      <a:r>
                        <a:rPr sz="1550" spc="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structures</a:t>
                      </a:r>
                      <a:r>
                        <a:rPr sz="1550" spc="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spc="-25" dirty="0">
                          <a:latin typeface="Verdana"/>
                          <a:cs typeface="Verdana"/>
                        </a:rPr>
                        <a:t>in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the</a:t>
                      </a:r>
                      <a:r>
                        <a:rPr sz="1550" spc="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area</a:t>
                      </a:r>
                      <a:r>
                        <a:rPr sz="1550" spc="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lack</a:t>
                      </a:r>
                      <a:r>
                        <a:rPr sz="1550" spc="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adequate</a:t>
                      </a:r>
                      <a:r>
                        <a:rPr sz="1550" spc="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spc="-10" dirty="0">
                          <a:latin typeface="Verdana"/>
                          <a:cs typeface="Verdana"/>
                        </a:rPr>
                        <a:t>seismic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bracing</a:t>
                      </a:r>
                      <a:r>
                        <a:rPr sz="1550" spc="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on</a:t>
                      </a:r>
                      <a:r>
                        <a:rPr sz="1550" spc="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the</a:t>
                      </a:r>
                      <a:r>
                        <a:rPr sz="1550" spc="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bottom</a:t>
                      </a:r>
                      <a:r>
                        <a:rPr sz="1550" spc="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spc="-10" dirty="0">
                          <a:latin typeface="Verdana"/>
                          <a:cs typeface="Verdana"/>
                        </a:rPr>
                        <a:t>floors.</a:t>
                      </a:r>
                      <a:endParaRPr sz="1550">
                        <a:latin typeface="Verdana"/>
                        <a:cs typeface="Verdana"/>
                      </a:endParaRPr>
                    </a:p>
                  </a:txBody>
                  <a:tcPr marL="0" marR="0" marT="635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1034388" y="10406158"/>
            <a:ext cx="4791075" cy="229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</a:t>
            </a:r>
            <a:r>
              <a:rPr sz="1300" spc="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Volume</a:t>
            </a:r>
            <a:r>
              <a:rPr sz="1300" spc="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3:</a:t>
            </a:r>
            <a:r>
              <a:rPr sz="1300" spc="1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Chapter</a:t>
            </a:r>
            <a:r>
              <a:rPr sz="1300" spc="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U,</a:t>
            </a:r>
            <a:r>
              <a:rPr sz="1300" spc="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Table</a:t>
            </a:r>
            <a:r>
              <a:rPr sz="1300" spc="1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3,</a:t>
            </a:r>
            <a:r>
              <a:rPr sz="1300" spc="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Part</a:t>
            </a:r>
            <a:r>
              <a:rPr sz="1300" spc="5" dirty="0">
                <a:latin typeface="Verdana"/>
                <a:cs typeface="Verdana"/>
              </a:rPr>
              <a:t> </a:t>
            </a:r>
            <a:r>
              <a:rPr sz="1300" spc="-50" dirty="0">
                <a:latin typeface="Verdana"/>
                <a:cs typeface="Verdana"/>
              </a:rPr>
              <a:t>2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44145">
              <a:lnSpc>
                <a:spcPct val="100000"/>
              </a:lnSpc>
              <a:spcBef>
                <a:spcPts val="125"/>
              </a:spcBef>
            </a:pPr>
            <a:r>
              <a:rPr spc="-50" dirty="0"/>
              <a:t>8</a:t>
            </a:r>
          </a:p>
        </p:txBody>
      </p:sp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419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30"/>
              </a:spcBef>
            </a:pPr>
            <a:endParaRPr sz="205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047088" y="2354372"/>
          <a:ext cx="18086705" cy="5796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07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620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38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57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07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093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588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182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30556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7782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82930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  <a:p>
                      <a:pPr marL="586740" marR="470534" indent="-109855">
                        <a:lnSpc>
                          <a:spcPct val="101099"/>
                        </a:lnSpc>
                      </a:pPr>
                      <a:r>
                        <a:rPr sz="2200" b="1" spc="-10" dirty="0">
                          <a:latin typeface="SF Compact Display"/>
                          <a:cs typeface="SF Compact Display"/>
                        </a:rPr>
                        <a:t>Economic subarea</a:t>
                      </a:r>
                      <a:endParaRPr sz="2200">
                        <a:latin typeface="SF Compact Display"/>
                        <a:cs typeface="SF Compact Display"/>
                      </a:endParaRPr>
                    </a:p>
                  </a:txBody>
                  <a:tcPr marL="0" marR="0" marT="86360" marB="0">
                    <a:lnT w="28575">
                      <a:solidFill>
                        <a:srgbClr val="D48A2A"/>
                      </a:solidFill>
                      <a:prstDash val="solid"/>
                    </a:lnT>
                    <a:lnB w="28575">
                      <a:solidFill>
                        <a:srgbClr val="D48A2A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  <a:p>
                      <a:pPr marL="294640" marR="188595" indent="-99060">
                        <a:lnSpc>
                          <a:spcPct val="101099"/>
                        </a:lnSpc>
                      </a:pPr>
                      <a:r>
                        <a:rPr sz="2200" b="1" dirty="0">
                          <a:latin typeface="SF Compact Display"/>
                          <a:cs typeface="SF Compact Display"/>
                        </a:rPr>
                        <a:t>Key</a:t>
                      </a:r>
                      <a:r>
                        <a:rPr sz="2200" b="1" spc="20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2200" b="1" dirty="0">
                          <a:latin typeface="SF Compact Display"/>
                          <a:cs typeface="SF Compact Display"/>
                        </a:rPr>
                        <a:t>locations</a:t>
                      </a:r>
                      <a:r>
                        <a:rPr sz="2200" b="1" spc="10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2200" b="1" dirty="0">
                          <a:latin typeface="SF Compact Display"/>
                          <a:cs typeface="SF Compact Display"/>
                        </a:rPr>
                        <a:t>in</a:t>
                      </a:r>
                      <a:r>
                        <a:rPr sz="2200" b="1" spc="20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2200" b="1" dirty="0">
                          <a:latin typeface="SF Compact Display"/>
                          <a:cs typeface="SF Compact Display"/>
                        </a:rPr>
                        <a:t>areas</a:t>
                      </a:r>
                      <a:r>
                        <a:rPr sz="2200" b="1" spc="15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2200" b="1" spc="-25" dirty="0">
                          <a:latin typeface="SF Compact Display"/>
                          <a:cs typeface="SF Compact Display"/>
                        </a:rPr>
                        <a:t>of </a:t>
                      </a:r>
                      <a:r>
                        <a:rPr sz="2200" b="1" dirty="0">
                          <a:latin typeface="SF Compact Display"/>
                          <a:cs typeface="SF Compact Display"/>
                        </a:rPr>
                        <a:t>concentrated</a:t>
                      </a:r>
                      <a:r>
                        <a:rPr sz="2200" b="1" spc="110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2200" b="1" spc="-10" dirty="0">
                          <a:latin typeface="SF Compact Display"/>
                          <a:cs typeface="SF Compact Display"/>
                        </a:rPr>
                        <a:t>damage</a:t>
                      </a:r>
                      <a:r>
                        <a:rPr sz="1950" b="1" spc="-15" baseline="32051" dirty="0">
                          <a:latin typeface="SF Compact Display"/>
                          <a:cs typeface="SF Compact Display"/>
                        </a:rPr>
                        <a:t>1</a:t>
                      </a:r>
                      <a:endParaRPr sz="1950" baseline="32051">
                        <a:latin typeface="SF Compact Display"/>
                        <a:cs typeface="SF Compact Display"/>
                      </a:endParaRPr>
                    </a:p>
                  </a:txBody>
                  <a:tcPr marL="0" marR="0" marT="86360" marB="0">
                    <a:lnR w="28575">
                      <a:solidFill>
                        <a:srgbClr val="D48A2A"/>
                      </a:solidFill>
                      <a:prstDash val="solid"/>
                    </a:lnR>
                    <a:lnT w="28575">
                      <a:solidFill>
                        <a:srgbClr val="D48A2A"/>
                      </a:solidFill>
                      <a:prstDash val="solid"/>
                    </a:lnT>
                    <a:lnB w="28575">
                      <a:solidFill>
                        <a:srgbClr val="D48A2A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990"/>
                        </a:spcBef>
                      </a:pPr>
                      <a:r>
                        <a:rPr sz="1850" b="1" dirty="0">
                          <a:latin typeface="SF Compact Display"/>
                          <a:cs typeface="SF Compact Display"/>
                        </a:rPr>
                        <a:t>Housing</a:t>
                      </a:r>
                      <a:r>
                        <a:rPr sz="1850" b="1" spc="-85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850" b="1" spc="-10" dirty="0">
                          <a:latin typeface="SF Compact Display"/>
                          <a:cs typeface="SF Compact Display"/>
                        </a:rPr>
                        <a:t>Characteristics</a:t>
                      </a:r>
                      <a:r>
                        <a:rPr sz="1575" b="1" spc="-15" baseline="31746" dirty="0">
                          <a:latin typeface="SF Compact Display"/>
                          <a:cs typeface="SF Compact Display"/>
                        </a:rPr>
                        <a:t>2</a:t>
                      </a:r>
                      <a:endParaRPr sz="1575" baseline="31746">
                        <a:latin typeface="SF Compact Display"/>
                        <a:cs typeface="SF Compact Display"/>
                      </a:endParaRPr>
                    </a:p>
                  </a:txBody>
                  <a:tcPr marL="0" marR="0" marT="125730" marB="0">
                    <a:lnL w="28575">
                      <a:solidFill>
                        <a:srgbClr val="D48A2A"/>
                      </a:solidFill>
                      <a:prstDash val="solid"/>
                    </a:lnL>
                    <a:lnR w="28575">
                      <a:solidFill>
                        <a:srgbClr val="D48A2A"/>
                      </a:solidFill>
                      <a:prstDash val="solid"/>
                    </a:lnR>
                    <a:lnT w="28575">
                      <a:solidFill>
                        <a:srgbClr val="D48A2A"/>
                      </a:solidFill>
                      <a:prstDash val="solid"/>
                    </a:lnT>
                    <a:lnB w="28575">
                      <a:solidFill>
                        <a:srgbClr val="D48A2A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0"/>
                        </a:spcBef>
                      </a:pPr>
                      <a:r>
                        <a:rPr sz="1850" b="1" dirty="0">
                          <a:latin typeface="SF Compact Display"/>
                          <a:cs typeface="SF Compact Display"/>
                        </a:rPr>
                        <a:t>Hazard</a:t>
                      </a:r>
                      <a:r>
                        <a:rPr sz="1850" b="1" spc="-90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850" b="1" spc="-10" dirty="0">
                          <a:latin typeface="SF Compact Display"/>
                          <a:cs typeface="SF Compact Display"/>
                        </a:rPr>
                        <a:t>Impacts</a:t>
                      </a:r>
                      <a:endParaRPr sz="1850">
                        <a:latin typeface="SF Compact Display"/>
                        <a:cs typeface="SF Compact Display"/>
                      </a:endParaRPr>
                    </a:p>
                  </a:txBody>
                  <a:tcPr marL="0" marR="0" marT="125730" marB="0">
                    <a:lnL w="28575">
                      <a:solidFill>
                        <a:srgbClr val="D48A2A"/>
                      </a:solidFill>
                      <a:prstDash val="solid"/>
                    </a:lnL>
                    <a:lnR w="28575">
                      <a:solidFill>
                        <a:srgbClr val="D48A2A"/>
                      </a:solidFill>
                      <a:prstDash val="solid"/>
                    </a:lnR>
                    <a:lnT w="28575">
                      <a:solidFill>
                        <a:srgbClr val="D48A2A"/>
                      </a:solidFill>
                      <a:prstDash val="solid"/>
                    </a:lnT>
                    <a:lnB w="28575">
                      <a:solidFill>
                        <a:srgbClr val="D48A2A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39"/>
                        </a:spcBef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200" b="1" spc="-10" dirty="0">
                          <a:latin typeface="SF Compact Display"/>
                          <a:cs typeface="SF Compact Display"/>
                        </a:rPr>
                        <a:t>Notes</a:t>
                      </a:r>
                      <a:endParaRPr sz="2200">
                        <a:latin typeface="SF Compact Display"/>
                        <a:cs typeface="SF Compact Display"/>
                      </a:endParaRPr>
                    </a:p>
                  </a:txBody>
                  <a:tcPr marL="0" marR="0" marT="259079" marB="0">
                    <a:lnL w="28575">
                      <a:solidFill>
                        <a:srgbClr val="D48A2A"/>
                      </a:solidFill>
                      <a:prstDash val="solid"/>
                    </a:lnL>
                    <a:lnT w="28575">
                      <a:solidFill>
                        <a:srgbClr val="D48A2A"/>
                      </a:solidFill>
                      <a:prstDash val="solid"/>
                    </a:lnT>
                    <a:lnB w="28575">
                      <a:solidFill>
                        <a:srgbClr val="D48A2A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804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86360" marB="0">
                    <a:lnT w="28575">
                      <a:solidFill>
                        <a:srgbClr val="D48A2A"/>
                      </a:solidFill>
                      <a:prstDash val="solid"/>
                    </a:lnT>
                    <a:lnB w="28575">
                      <a:solidFill>
                        <a:srgbClr val="D48A2A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86360" marB="0">
                    <a:lnR w="28575">
                      <a:solidFill>
                        <a:srgbClr val="D48A2A"/>
                      </a:solidFill>
                      <a:prstDash val="solid"/>
                    </a:lnR>
                    <a:lnT w="28575">
                      <a:solidFill>
                        <a:srgbClr val="D48A2A"/>
                      </a:solidFill>
                      <a:prstDash val="solid"/>
                    </a:lnT>
                    <a:lnB w="28575">
                      <a:solidFill>
                        <a:srgbClr val="D48A2A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50" b="1" spc="-25" dirty="0">
                          <a:latin typeface="SF Compact Display"/>
                          <a:cs typeface="SF Compact Display"/>
                        </a:rPr>
                        <a:t>Age</a:t>
                      </a:r>
                      <a:endParaRPr sz="1650">
                        <a:latin typeface="SF Compact Display"/>
                        <a:cs typeface="SF Compact Display"/>
                      </a:endParaRPr>
                    </a:p>
                  </a:txBody>
                  <a:tcPr marL="0" marR="0" marT="46355" marB="0">
                    <a:lnL w="28575">
                      <a:solidFill>
                        <a:srgbClr val="D48A2A"/>
                      </a:solidFill>
                      <a:prstDash val="solid"/>
                    </a:lnL>
                    <a:lnT w="28575">
                      <a:solidFill>
                        <a:srgbClr val="D48A2A"/>
                      </a:solidFill>
                      <a:prstDash val="solid"/>
                    </a:lnT>
                    <a:lnB w="28575">
                      <a:solidFill>
                        <a:srgbClr val="D48A2A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246379" marR="239395" indent="86360">
                        <a:lnSpc>
                          <a:spcPct val="102200"/>
                        </a:lnSpc>
                        <a:spcBef>
                          <a:spcPts val="1205"/>
                        </a:spcBef>
                      </a:pPr>
                      <a:r>
                        <a:rPr sz="1650" b="1" spc="-10" dirty="0">
                          <a:latin typeface="SF Compact Display"/>
                          <a:cs typeface="SF Compact Display"/>
                        </a:rPr>
                        <a:t>Height (stories)</a:t>
                      </a:r>
                      <a:endParaRPr sz="1650">
                        <a:latin typeface="SF Compact Display"/>
                        <a:cs typeface="SF Compact Display"/>
                      </a:endParaRPr>
                    </a:p>
                  </a:txBody>
                  <a:tcPr marL="0" marR="0" marT="153035" marB="0">
                    <a:lnR w="28575">
                      <a:solidFill>
                        <a:srgbClr val="D48A2A"/>
                      </a:solidFill>
                      <a:prstDash val="solid"/>
                    </a:lnR>
                    <a:lnT w="28575">
                      <a:solidFill>
                        <a:srgbClr val="D48A2A"/>
                      </a:solidFill>
                      <a:prstDash val="solid"/>
                    </a:lnT>
                    <a:lnB w="28575">
                      <a:solidFill>
                        <a:srgbClr val="D48A2A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50" b="1" spc="-10" dirty="0">
                          <a:latin typeface="SF Compact Display"/>
                          <a:cs typeface="SF Compact Display"/>
                        </a:rPr>
                        <a:t>Shaking</a:t>
                      </a:r>
                      <a:endParaRPr sz="1650">
                        <a:latin typeface="SF Compact Display"/>
                        <a:cs typeface="SF Compact Display"/>
                      </a:endParaRPr>
                    </a:p>
                  </a:txBody>
                  <a:tcPr marL="0" marR="0" marT="46355" marB="0">
                    <a:lnL w="28575">
                      <a:solidFill>
                        <a:srgbClr val="D48A2A"/>
                      </a:solidFill>
                      <a:prstDash val="solid"/>
                    </a:lnL>
                    <a:lnT w="28575">
                      <a:solidFill>
                        <a:srgbClr val="D48A2A"/>
                      </a:solidFill>
                      <a:prstDash val="solid"/>
                    </a:lnT>
                    <a:lnB w="28575">
                      <a:solidFill>
                        <a:srgbClr val="D48A2A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50" b="1" spc="-10" dirty="0">
                          <a:latin typeface="SF Compact Display"/>
                          <a:cs typeface="SF Compact Display"/>
                        </a:rPr>
                        <a:t>Liquefaction</a:t>
                      </a:r>
                      <a:endParaRPr sz="1650">
                        <a:latin typeface="SF Compact Display"/>
                        <a:cs typeface="SF Compact Display"/>
                      </a:endParaRPr>
                    </a:p>
                  </a:txBody>
                  <a:tcPr marL="0" marR="0" marT="46355" marB="0">
                    <a:lnT w="28575">
                      <a:solidFill>
                        <a:srgbClr val="D48A2A"/>
                      </a:solidFill>
                      <a:prstDash val="solid"/>
                    </a:lnT>
                    <a:lnB w="28575">
                      <a:solidFill>
                        <a:srgbClr val="D48A2A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50" b="1" spc="-10" dirty="0">
                          <a:latin typeface="SF Compact Display"/>
                          <a:cs typeface="SF Compact Display"/>
                        </a:rPr>
                        <a:t>Landslide</a:t>
                      </a:r>
                      <a:r>
                        <a:rPr sz="1425" b="1" spc="-15" baseline="32163" dirty="0">
                          <a:latin typeface="SF Compact Display"/>
                          <a:cs typeface="SF Compact Display"/>
                        </a:rPr>
                        <a:t>3</a:t>
                      </a:r>
                      <a:endParaRPr sz="1425" baseline="32163">
                        <a:latin typeface="SF Compact Display"/>
                        <a:cs typeface="SF Compact Display"/>
                      </a:endParaRPr>
                    </a:p>
                  </a:txBody>
                  <a:tcPr marL="0" marR="0" marT="46355" marB="0">
                    <a:lnT w="28575">
                      <a:solidFill>
                        <a:srgbClr val="D48A2A"/>
                      </a:solidFill>
                      <a:prstDash val="solid"/>
                    </a:lnT>
                    <a:lnB w="28575">
                      <a:solidFill>
                        <a:srgbClr val="D48A2A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50" b="1" spc="-10" dirty="0">
                          <a:latin typeface="SF Compact Display"/>
                          <a:cs typeface="SF Compact Display"/>
                        </a:rPr>
                        <a:t>Fire</a:t>
                      </a:r>
                      <a:r>
                        <a:rPr sz="1425" b="1" spc="-15" baseline="32163" dirty="0">
                          <a:latin typeface="SF Compact Display"/>
                          <a:cs typeface="SF Compact Display"/>
                        </a:rPr>
                        <a:t>4</a:t>
                      </a:r>
                      <a:endParaRPr sz="1425" baseline="32163">
                        <a:latin typeface="SF Compact Display"/>
                        <a:cs typeface="SF Compact Display"/>
                      </a:endParaRPr>
                    </a:p>
                  </a:txBody>
                  <a:tcPr marL="0" marR="0" marT="46355" marB="0">
                    <a:lnT w="28575">
                      <a:solidFill>
                        <a:srgbClr val="D48A2A"/>
                      </a:solidFill>
                      <a:prstDash val="solid"/>
                    </a:lnT>
                    <a:lnB w="28575">
                      <a:solidFill>
                        <a:srgbClr val="D48A2A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251460" marR="243840" indent="-635" algn="ctr">
                        <a:lnSpc>
                          <a:spcPct val="102200"/>
                        </a:lnSpc>
                        <a:spcBef>
                          <a:spcPts val="195"/>
                        </a:spcBef>
                      </a:pPr>
                      <a:r>
                        <a:rPr sz="1650" b="1" spc="-10" dirty="0">
                          <a:latin typeface="SF Compact Display"/>
                          <a:cs typeface="SF Compact Display"/>
                        </a:rPr>
                        <a:t>Surface fault rupture</a:t>
                      </a:r>
                      <a:r>
                        <a:rPr sz="1425" b="1" spc="-15" baseline="32163" dirty="0">
                          <a:latin typeface="SF Compact Display"/>
                          <a:cs typeface="SF Compact Display"/>
                        </a:rPr>
                        <a:t>5</a:t>
                      </a:r>
                      <a:endParaRPr sz="1425" baseline="32163">
                        <a:latin typeface="SF Compact Display"/>
                        <a:cs typeface="SF Compact Display"/>
                      </a:endParaRPr>
                    </a:p>
                  </a:txBody>
                  <a:tcPr marL="0" marR="0" marT="24765" marB="0">
                    <a:lnR w="28575">
                      <a:solidFill>
                        <a:srgbClr val="D48A2A"/>
                      </a:solidFill>
                      <a:prstDash val="solid"/>
                    </a:lnR>
                    <a:lnT w="28575">
                      <a:solidFill>
                        <a:srgbClr val="D48A2A"/>
                      </a:solidFill>
                      <a:prstDash val="solid"/>
                    </a:lnT>
                    <a:lnB w="28575">
                      <a:solidFill>
                        <a:srgbClr val="D48A2A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59079" marB="0">
                    <a:lnL w="28575">
                      <a:solidFill>
                        <a:srgbClr val="D48A2A"/>
                      </a:solidFill>
                      <a:prstDash val="solid"/>
                    </a:lnL>
                    <a:lnT w="28575">
                      <a:solidFill>
                        <a:srgbClr val="D48A2A"/>
                      </a:solidFill>
                      <a:prstDash val="solid"/>
                    </a:lnT>
                    <a:lnB w="28575">
                      <a:solidFill>
                        <a:srgbClr val="D48A2A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935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225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L="486409" marR="374650" indent="-243840">
                        <a:lnSpc>
                          <a:spcPct val="101099"/>
                        </a:lnSpc>
                        <a:spcBef>
                          <a:spcPts val="5"/>
                        </a:spcBef>
                      </a:pPr>
                      <a:r>
                        <a:rPr sz="1550" dirty="0">
                          <a:latin typeface="Verdana"/>
                          <a:cs typeface="Verdana"/>
                        </a:rPr>
                        <a:t>Western</a:t>
                      </a:r>
                      <a:r>
                        <a:rPr sz="1550" spc="-7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spc="-10" dirty="0">
                          <a:latin typeface="Verdana"/>
                          <a:cs typeface="Verdana"/>
                        </a:rPr>
                        <a:t>Contra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Costa</a:t>
                      </a:r>
                      <a:r>
                        <a:rPr sz="1550" spc="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spc="-10" dirty="0">
                          <a:latin typeface="Verdana"/>
                          <a:cs typeface="Verdana"/>
                        </a:rPr>
                        <a:t>County</a:t>
                      </a:r>
                      <a:endParaRPr sz="15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 w="28575">
                      <a:solidFill>
                        <a:srgbClr val="D48A2A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486409" marR="414020" indent="-243840">
                        <a:lnSpc>
                          <a:spcPct val="101099"/>
                        </a:lnSpc>
                        <a:spcBef>
                          <a:spcPts val="1035"/>
                        </a:spcBef>
                      </a:pPr>
                      <a:r>
                        <a:rPr sz="1550" dirty="0">
                          <a:latin typeface="Verdana"/>
                          <a:cs typeface="Verdana"/>
                        </a:rPr>
                        <a:t>Parts</a:t>
                      </a:r>
                      <a:r>
                        <a:rPr sz="1550" spc="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of</a:t>
                      </a:r>
                      <a:r>
                        <a:rPr sz="1550" spc="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the</a:t>
                      </a:r>
                      <a:r>
                        <a:rPr sz="1550" spc="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cities</a:t>
                      </a:r>
                      <a:r>
                        <a:rPr sz="1550" spc="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of</a:t>
                      </a:r>
                      <a:r>
                        <a:rPr sz="1550" spc="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spc="-10" dirty="0">
                          <a:latin typeface="Verdana"/>
                          <a:cs typeface="Verdana"/>
                        </a:rPr>
                        <a:t>Pinole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and</a:t>
                      </a:r>
                      <a:r>
                        <a:rPr sz="1550" spc="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El</a:t>
                      </a:r>
                      <a:r>
                        <a:rPr sz="1550" spc="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Sobrante</a:t>
                      </a:r>
                      <a:r>
                        <a:rPr sz="1550" spc="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south</a:t>
                      </a:r>
                      <a:r>
                        <a:rPr sz="1550" spc="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spc="-25" dirty="0">
                          <a:latin typeface="Verdana"/>
                          <a:cs typeface="Verdana"/>
                        </a:rPr>
                        <a:t>to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Richmond</a:t>
                      </a:r>
                      <a:r>
                        <a:rPr sz="1550" spc="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and</a:t>
                      </a:r>
                      <a:r>
                        <a:rPr sz="1550" spc="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El</a:t>
                      </a:r>
                      <a:r>
                        <a:rPr sz="1550" spc="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spc="-10" dirty="0">
                          <a:latin typeface="Verdana"/>
                          <a:cs typeface="Verdana"/>
                        </a:rPr>
                        <a:t>Cerrito,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as</a:t>
                      </a:r>
                      <a:r>
                        <a:rPr sz="1550" spc="2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well</a:t>
                      </a:r>
                      <a:r>
                        <a:rPr sz="1550" spc="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as</a:t>
                      </a:r>
                      <a:r>
                        <a:rPr sz="1550" spc="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the</a:t>
                      </a:r>
                      <a:r>
                        <a:rPr sz="1550" spc="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spc="-10" dirty="0">
                          <a:latin typeface="Verdana"/>
                          <a:cs typeface="Verdana"/>
                        </a:rPr>
                        <a:t>Kensington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and</a:t>
                      </a:r>
                      <a:r>
                        <a:rPr sz="1550" spc="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North</a:t>
                      </a:r>
                      <a:r>
                        <a:rPr sz="1550" spc="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spc="-10" dirty="0">
                          <a:latin typeface="Verdana"/>
                          <a:cs typeface="Verdana"/>
                        </a:rPr>
                        <a:t>Richmond neighborhoods</a:t>
                      </a:r>
                      <a:endParaRPr sz="1550">
                        <a:latin typeface="Verdana"/>
                        <a:cs typeface="Verdana"/>
                      </a:endParaRPr>
                    </a:p>
                  </a:txBody>
                  <a:tcPr marL="0" marR="0" marT="131445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 w="28575">
                      <a:solidFill>
                        <a:srgbClr val="D48A2A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225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L="382270" marR="312420" indent="-62865">
                        <a:lnSpc>
                          <a:spcPct val="101099"/>
                        </a:lnSpc>
                        <a:spcBef>
                          <a:spcPts val="5"/>
                        </a:spcBef>
                      </a:pPr>
                      <a:r>
                        <a:rPr sz="1550" spc="-10" dirty="0">
                          <a:latin typeface="Verdana"/>
                          <a:cs typeface="Verdana"/>
                        </a:rPr>
                        <a:t>1940s</a:t>
                      </a:r>
                      <a:r>
                        <a:rPr sz="1550" spc="50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spc="-25" dirty="0">
                          <a:latin typeface="Verdana"/>
                          <a:cs typeface="Verdana"/>
                        </a:rPr>
                        <a:t>to </a:t>
                      </a:r>
                      <a:r>
                        <a:rPr sz="1550" spc="-10" dirty="0">
                          <a:latin typeface="Verdana"/>
                          <a:cs typeface="Verdana"/>
                        </a:rPr>
                        <a:t>present</a:t>
                      </a:r>
                      <a:endParaRPr sz="15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 w="28575">
                      <a:solidFill>
                        <a:srgbClr val="D48A2A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550" spc="-25" dirty="0">
                          <a:latin typeface="Verdana"/>
                          <a:cs typeface="Verdana"/>
                        </a:rPr>
                        <a:t>1–2</a:t>
                      </a:r>
                      <a:endParaRPr sz="15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 w="28575">
                      <a:solidFill>
                        <a:srgbClr val="D48A2A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550" spc="-50" dirty="0">
                          <a:latin typeface="Verdana"/>
                          <a:cs typeface="Verdana"/>
                        </a:rPr>
                        <a:t>X</a:t>
                      </a:r>
                      <a:endParaRPr sz="15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 w="28575">
                      <a:solidFill>
                        <a:srgbClr val="D48A2A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550" spc="-50" dirty="0">
                          <a:latin typeface="Verdana"/>
                          <a:cs typeface="Verdana"/>
                        </a:rPr>
                        <a:t>X</a:t>
                      </a:r>
                      <a:endParaRPr sz="15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 w="28575">
                      <a:solidFill>
                        <a:srgbClr val="D48A2A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550" spc="-50" dirty="0">
                          <a:latin typeface="Verdana"/>
                          <a:cs typeface="Verdana"/>
                        </a:rPr>
                        <a:t>X</a:t>
                      </a:r>
                      <a:endParaRPr sz="15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 w="28575">
                      <a:solidFill>
                        <a:srgbClr val="D48A2A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550" spc="-50" dirty="0">
                          <a:latin typeface="Verdana"/>
                          <a:cs typeface="Verdana"/>
                        </a:rPr>
                        <a:t>X</a:t>
                      </a:r>
                      <a:endParaRPr sz="15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 w="28575">
                      <a:solidFill>
                        <a:srgbClr val="D48A2A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550" spc="-50" dirty="0">
                          <a:latin typeface="Verdana"/>
                          <a:cs typeface="Verdana"/>
                        </a:rPr>
                        <a:t>X</a:t>
                      </a:r>
                      <a:endParaRPr sz="15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 w="28575">
                      <a:solidFill>
                        <a:srgbClr val="D48A2A"/>
                      </a:solidFill>
                      <a:prstDash val="solid"/>
                    </a:lnT>
                    <a:lnB w="63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86409" marR="71755" indent="-243840">
                        <a:lnSpc>
                          <a:spcPct val="101099"/>
                        </a:lnSpc>
                        <a:spcBef>
                          <a:spcPts val="75"/>
                        </a:spcBef>
                      </a:pPr>
                      <a:r>
                        <a:rPr sz="1550" dirty="0">
                          <a:latin typeface="Verdana"/>
                          <a:cs typeface="Verdana"/>
                        </a:rPr>
                        <a:t>Many</a:t>
                      </a:r>
                      <a:r>
                        <a:rPr sz="1550" spc="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spc="-10" dirty="0">
                          <a:latin typeface="Verdana"/>
                          <a:cs typeface="Verdana"/>
                        </a:rPr>
                        <a:t>“soft-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story”</a:t>
                      </a:r>
                      <a:r>
                        <a:rPr sz="1550" spc="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structures</a:t>
                      </a:r>
                      <a:r>
                        <a:rPr sz="1550" spc="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spc="-25" dirty="0">
                          <a:latin typeface="Verdana"/>
                          <a:cs typeface="Verdana"/>
                        </a:rPr>
                        <a:t>in</a:t>
                      </a:r>
                      <a:r>
                        <a:rPr sz="1550" spc="50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the</a:t>
                      </a:r>
                      <a:r>
                        <a:rPr sz="1550" spc="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area</a:t>
                      </a:r>
                      <a:r>
                        <a:rPr sz="1550" spc="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lack</a:t>
                      </a:r>
                      <a:r>
                        <a:rPr sz="1550" spc="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adequate</a:t>
                      </a:r>
                      <a:r>
                        <a:rPr sz="1550" spc="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spc="-10" dirty="0">
                          <a:latin typeface="Verdana"/>
                          <a:cs typeface="Verdana"/>
                        </a:rPr>
                        <a:t>seismic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bracing</a:t>
                      </a:r>
                      <a:r>
                        <a:rPr sz="1550" spc="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on</a:t>
                      </a:r>
                      <a:r>
                        <a:rPr sz="1550" spc="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the</a:t>
                      </a:r>
                      <a:r>
                        <a:rPr sz="1550" spc="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bottom</a:t>
                      </a:r>
                      <a:r>
                        <a:rPr sz="1550" spc="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floors.</a:t>
                      </a:r>
                      <a:r>
                        <a:rPr sz="1550" spc="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spc="-25" dirty="0">
                          <a:latin typeface="Verdana"/>
                          <a:cs typeface="Verdana"/>
                        </a:rPr>
                        <a:t>In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addition,</a:t>
                      </a:r>
                      <a:r>
                        <a:rPr sz="1550" spc="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a</a:t>
                      </a:r>
                      <a:r>
                        <a:rPr sz="1550" spc="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few</a:t>
                      </a:r>
                      <a:r>
                        <a:rPr sz="1550" spc="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older</a:t>
                      </a:r>
                      <a:r>
                        <a:rPr sz="1550" spc="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spc="-10" dirty="0">
                          <a:latin typeface="Verdana"/>
                          <a:cs typeface="Verdana"/>
                        </a:rPr>
                        <a:t>masonry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and</a:t>
                      </a:r>
                      <a:r>
                        <a:rPr sz="1550" spc="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concrete</a:t>
                      </a:r>
                      <a:r>
                        <a:rPr sz="1550" spc="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structures</a:t>
                      </a:r>
                      <a:r>
                        <a:rPr sz="1550" spc="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spc="-25" dirty="0">
                          <a:latin typeface="Verdana"/>
                          <a:cs typeface="Verdana"/>
                        </a:rPr>
                        <a:t>are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located</a:t>
                      </a:r>
                      <a:r>
                        <a:rPr sz="1550" spc="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in</a:t>
                      </a:r>
                      <a:r>
                        <a:rPr sz="1550" spc="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and</a:t>
                      </a:r>
                      <a:r>
                        <a:rPr sz="1550" spc="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around</a:t>
                      </a:r>
                      <a:r>
                        <a:rPr sz="1550" spc="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spc="-25" dirty="0">
                          <a:latin typeface="Verdana"/>
                          <a:cs typeface="Verdana"/>
                        </a:rPr>
                        <a:t>the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downtown</a:t>
                      </a:r>
                      <a:r>
                        <a:rPr sz="1550" spc="7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business</a:t>
                      </a:r>
                      <a:r>
                        <a:rPr sz="1550" spc="8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spc="-10" dirty="0">
                          <a:latin typeface="Verdana"/>
                          <a:cs typeface="Verdana"/>
                        </a:rPr>
                        <a:t>districts</a:t>
                      </a:r>
                      <a:endParaRPr sz="1550">
                        <a:latin typeface="Verdana"/>
                        <a:cs typeface="Verdana"/>
                      </a:endParaRPr>
                    </a:p>
                  </a:txBody>
                  <a:tcPr marL="0" marR="0" marT="9525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 w="28575">
                      <a:solidFill>
                        <a:srgbClr val="D48A2A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840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L="24320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550" spc="-10" dirty="0">
                          <a:latin typeface="Verdana"/>
                          <a:cs typeface="Verdana"/>
                        </a:rPr>
                        <a:t>Novato</a:t>
                      </a:r>
                      <a:endParaRPr sz="15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L="486409" marR="82550" indent="-243840">
                        <a:lnSpc>
                          <a:spcPct val="101099"/>
                        </a:lnSpc>
                      </a:pPr>
                      <a:r>
                        <a:rPr sz="1550" dirty="0">
                          <a:latin typeface="Verdana"/>
                          <a:cs typeface="Verdana"/>
                        </a:rPr>
                        <a:t>Parts of</a:t>
                      </a:r>
                      <a:r>
                        <a:rPr sz="1550" spc="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the city of</a:t>
                      </a:r>
                      <a:r>
                        <a:rPr sz="1550" spc="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Novato, </a:t>
                      </a:r>
                      <a:r>
                        <a:rPr sz="1550" spc="-25" dirty="0">
                          <a:latin typeface="Verdana"/>
                          <a:cs typeface="Verdana"/>
                        </a:rPr>
                        <a:t>as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well</a:t>
                      </a:r>
                      <a:r>
                        <a:rPr sz="1550" spc="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as</a:t>
                      </a:r>
                      <a:r>
                        <a:rPr sz="1550" spc="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the</a:t>
                      </a:r>
                      <a:r>
                        <a:rPr sz="1550" spc="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Bel</a:t>
                      </a:r>
                      <a:r>
                        <a:rPr sz="1550" spc="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Marin</a:t>
                      </a:r>
                      <a:r>
                        <a:rPr sz="1550" spc="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spc="-20" dirty="0">
                          <a:latin typeface="Verdana"/>
                          <a:cs typeface="Verdana"/>
                        </a:rPr>
                        <a:t>Keys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and</a:t>
                      </a:r>
                      <a:r>
                        <a:rPr sz="1550" spc="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Hamilton</a:t>
                      </a:r>
                      <a:r>
                        <a:rPr sz="1550" spc="5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spc="-10" dirty="0">
                          <a:latin typeface="Verdana"/>
                          <a:cs typeface="Verdana"/>
                        </a:rPr>
                        <a:t>neighborhoods</a:t>
                      </a:r>
                      <a:endParaRPr sz="15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155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L="382270" marR="312420" indent="-62865">
                        <a:lnSpc>
                          <a:spcPct val="101099"/>
                        </a:lnSpc>
                      </a:pPr>
                      <a:r>
                        <a:rPr sz="1550" spc="-10" dirty="0">
                          <a:latin typeface="Verdana"/>
                          <a:cs typeface="Verdana"/>
                        </a:rPr>
                        <a:t>1950s</a:t>
                      </a:r>
                      <a:r>
                        <a:rPr sz="1550" spc="50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spc="-25" dirty="0">
                          <a:latin typeface="Verdana"/>
                          <a:cs typeface="Verdana"/>
                        </a:rPr>
                        <a:t>to </a:t>
                      </a:r>
                      <a:r>
                        <a:rPr sz="1550" spc="-10" dirty="0">
                          <a:latin typeface="Verdana"/>
                          <a:cs typeface="Verdana"/>
                        </a:rPr>
                        <a:t>present</a:t>
                      </a:r>
                      <a:endParaRPr sz="15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550" spc="-25" dirty="0">
                          <a:latin typeface="Verdana"/>
                          <a:cs typeface="Verdana"/>
                        </a:rPr>
                        <a:t>1–3</a:t>
                      </a:r>
                      <a:endParaRPr sz="15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550" spc="-50" dirty="0">
                          <a:latin typeface="Verdana"/>
                          <a:cs typeface="Verdana"/>
                        </a:rPr>
                        <a:t>X</a:t>
                      </a:r>
                      <a:endParaRPr sz="15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B w="635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550" spc="-50" dirty="0">
                          <a:latin typeface="Verdana"/>
                          <a:cs typeface="Verdana"/>
                        </a:rPr>
                        <a:t>X</a:t>
                      </a:r>
                      <a:endParaRPr sz="15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B w="635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550" spc="-50" dirty="0">
                          <a:latin typeface="Verdana"/>
                          <a:cs typeface="Verdana"/>
                        </a:rPr>
                        <a:t>X</a:t>
                      </a:r>
                      <a:endParaRPr sz="15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B w="635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550" spc="-50" dirty="0">
                          <a:latin typeface="Verdana"/>
                          <a:cs typeface="Verdana"/>
                        </a:rPr>
                        <a:t>X</a:t>
                      </a:r>
                      <a:endParaRPr sz="15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B w="635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 w="6350">
                      <a:solidFill>
                        <a:srgbClr val="D9D9D9"/>
                      </a:solidFill>
                      <a:prstDash val="solid"/>
                    </a:lnT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486409" marR="71755" indent="-243840">
                        <a:lnSpc>
                          <a:spcPct val="101099"/>
                        </a:lnSpc>
                        <a:spcBef>
                          <a:spcPts val="5"/>
                        </a:spcBef>
                      </a:pPr>
                      <a:r>
                        <a:rPr sz="1550" dirty="0">
                          <a:latin typeface="Verdana"/>
                          <a:cs typeface="Verdana"/>
                        </a:rPr>
                        <a:t>Many</a:t>
                      </a:r>
                      <a:r>
                        <a:rPr sz="1550" spc="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spc="-10" dirty="0">
                          <a:latin typeface="Verdana"/>
                          <a:cs typeface="Verdana"/>
                        </a:rPr>
                        <a:t>“soft-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story”</a:t>
                      </a:r>
                      <a:r>
                        <a:rPr sz="1550" spc="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structures</a:t>
                      </a:r>
                      <a:r>
                        <a:rPr sz="1550" spc="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spc="-25" dirty="0">
                          <a:latin typeface="Verdana"/>
                          <a:cs typeface="Verdana"/>
                        </a:rPr>
                        <a:t>in</a:t>
                      </a:r>
                      <a:r>
                        <a:rPr sz="1550" spc="50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the</a:t>
                      </a:r>
                      <a:r>
                        <a:rPr sz="1550" spc="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area</a:t>
                      </a:r>
                      <a:r>
                        <a:rPr sz="1550" spc="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lack</a:t>
                      </a:r>
                      <a:r>
                        <a:rPr sz="1550" spc="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adequate</a:t>
                      </a:r>
                      <a:r>
                        <a:rPr sz="1550" spc="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spc="-10" dirty="0">
                          <a:latin typeface="Verdana"/>
                          <a:cs typeface="Verdana"/>
                        </a:rPr>
                        <a:t>seismic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bracing</a:t>
                      </a:r>
                      <a:r>
                        <a:rPr sz="1550" spc="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on</a:t>
                      </a:r>
                      <a:r>
                        <a:rPr sz="1550" spc="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the</a:t>
                      </a:r>
                      <a:r>
                        <a:rPr sz="1550" spc="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bottom</a:t>
                      </a:r>
                      <a:r>
                        <a:rPr sz="1550" spc="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floors.</a:t>
                      </a:r>
                      <a:r>
                        <a:rPr sz="1550" spc="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spc="-25" dirty="0">
                          <a:latin typeface="Verdana"/>
                          <a:cs typeface="Verdana"/>
                        </a:rPr>
                        <a:t>In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addition,</a:t>
                      </a:r>
                      <a:r>
                        <a:rPr sz="1550" spc="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a</a:t>
                      </a:r>
                      <a:r>
                        <a:rPr sz="1550" spc="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few</a:t>
                      </a:r>
                      <a:r>
                        <a:rPr sz="1550" spc="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older</a:t>
                      </a:r>
                      <a:r>
                        <a:rPr sz="1550" spc="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spc="-10" dirty="0">
                          <a:latin typeface="Verdana"/>
                          <a:cs typeface="Verdana"/>
                        </a:rPr>
                        <a:t>masonry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and</a:t>
                      </a:r>
                      <a:r>
                        <a:rPr sz="1550" spc="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concrete</a:t>
                      </a:r>
                      <a:r>
                        <a:rPr sz="1550" spc="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structures</a:t>
                      </a:r>
                      <a:r>
                        <a:rPr sz="1550" spc="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spc="-25" dirty="0">
                          <a:latin typeface="Verdana"/>
                          <a:cs typeface="Verdana"/>
                        </a:rPr>
                        <a:t>are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located</a:t>
                      </a:r>
                      <a:r>
                        <a:rPr sz="1550" spc="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in</a:t>
                      </a:r>
                      <a:r>
                        <a:rPr sz="1550" spc="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and</a:t>
                      </a:r>
                      <a:r>
                        <a:rPr sz="1550" spc="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around</a:t>
                      </a:r>
                      <a:r>
                        <a:rPr sz="1550" spc="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spc="-25" dirty="0">
                          <a:latin typeface="Verdana"/>
                          <a:cs typeface="Verdana"/>
                        </a:rPr>
                        <a:t>the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downtown</a:t>
                      </a:r>
                      <a:r>
                        <a:rPr sz="1550" spc="7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business</a:t>
                      </a:r>
                      <a:r>
                        <a:rPr sz="1550" spc="8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spc="-10" dirty="0">
                          <a:latin typeface="Verdana"/>
                          <a:cs typeface="Verdana"/>
                        </a:rPr>
                        <a:t>districts</a:t>
                      </a:r>
                      <a:endParaRPr sz="1550">
                        <a:latin typeface="Verdana"/>
                        <a:cs typeface="Verdana"/>
                      </a:endParaRPr>
                    </a:p>
                  </a:txBody>
                  <a:tcPr marL="0" marR="0" marT="635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677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75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L="24320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550" spc="-10" dirty="0">
                          <a:latin typeface="Verdana"/>
                          <a:cs typeface="Verdana"/>
                        </a:rPr>
                        <a:t>Vallejo</a:t>
                      </a:r>
                      <a:endParaRPr sz="1550">
                        <a:latin typeface="Verdana"/>
                        <a:cs typeface="Verdana"/>
                      </a:endParaRPr>
                    </a:p>
                  </a:txBody>
                  <a:tcPr marL="0" marR="0" marT="136525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B w="28575">
                      <a:solidFill>
                        <a:srgbClr val="D48A2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86409" marR="378460" indent="-243840">
                        <a:lnSpc>
                          <a:spcPct val="101099"/>
                        </a:lnSpc>
                        <a:spcBef>
                          <a:spcPts val="5"/>
                        </a:spcBef>
                      </a:pPr>
                      <a:r>
                        <a:rPr sz="1550" dirty="0">
                          <a:latin typeface="Verdana"/>
                          <a:cs typeface="Verdana"/>
                        </a:rPr>
                        <a:t>Parts of</a:t>
                      </a:r>
                      <a:r>
                        <a:rPr sz="1550" spc="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the</a:t>
                      </a:r>
                      <a:r>
                        <a:rPr sz="1550" spc="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city</a:t>
                      </a:r>
                      <a:r>
                        <a:rPr sz="1550" spc="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of</a:t>
                      </a:r>
                      <a:r>
                        <a:rPr sz="1550" spc="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spc="-10" dirty="0">
                          <a:latin typeface="Verdana"/>
                          <a:cs typeface="Verdana"/>
                        </a:rPr>
                        <a:t>Vallejo,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particularly</a:t>
                      </a:r>
                      <a:r>
                        <a:rPr sz="1550" spc="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in</a:t>
                      </a:r>
                      <a:r>
                        <a:rPr sz="1550" spc="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and</a:t>
                      </a:r>
                      <a:r>
                        <a:rPr sz="1550" spc="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spc="-10" dirty="0">
                          <a:latin typeface="Verdana"/>
                          <a:cs typeface="Verdana"/>
                        </a:rPr>
                        <a:t>around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the</a:t>
                      </a:r>
                      <a:r>
                        <a:rPr sz="1550" spc="5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downtown</a:t>
                      </a:r>
                      <a:r>
                        <a:rPr sz="1550" spc="5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spc="-10" dirty="0">
                          <a:latin typeface="Verdana"/>
                          <a:cs typeface="Verdana"/>
                        </a:rPr>
                        <a:t>business district</a:t>
                      </a:r>
                      <a:endParaRPr sz="1550">
                        <a:latin typeface="Verdana"/>
                        <a:cs typeface="Verdana"/>
                      </a:endParaRPr>
                    </a:p>
                  </a:txBody>
                  <a:tcPr marL="0" marR="0" marT="635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B w="28575">
                      <a:solidFill>
                        <a:srgbClr val="D48A2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L="382270" marR="312420" indent="-62865">
                        <a:lnSpc>
                          <a:spcPct val="101099"/>
                        </a:lnSpc>
                      </a:pPr>
                      <a:r>
                        <a:rPr sz="1550" spc="-10" dirty="0">
                          <a:latin typeface="Verdana"/>
                          <a:cs typeface="Verdana"/>
                        </a:rPr>
                        <a:t>1950s</a:t>
                      </a:r>
                      <a:r>
                        <a:rPr sz="1550" spc="50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spc="-25" dirty="0">
                          <a:latin typeface="Verdana"/>
                          <a:cs typeface="Verdana"/>
                        </a:rPr>
                        <a:t>to </a:t>
                      </a:r>
                      <a:r>
                        <a:rPr sz="1550" spc="-10" dirty="0">
                          <a:latin typeface="Verdana"/>
                          <a:cs typeface="Verdana"/>
                        </a:rPr>
                        <a:t>present</a:t>
                      </a:r>
                      <a:endParaRPr sz="1550">
                        <a:latin typeface="Verdana"/>
                        <a:cs typeface="Verdana"/>
                      </a:endParaRPr>
                    </a:p>
                  </a:txBody>
                  <a:tcPr marL="0" marR="0" marT="14604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B w="28575">
                      <a:solidFill>
                        <a:srgbClr val="D48A2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75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550" spc="-25" dirty="0">
                          <a:latin typeface="Verdana"/>
                          <a:cs typeface="Verdana"/>
                        </a:rPr>
                        <a:t>1–3</a:t>
                      </a:r>
                      <a:endParaRPr sz="1550">
                        <a:latin typeface="Verdana"/>
                        <a:cs typeface="Verdana"/>
                      </a:endParaRPr>
                    </a:p>
                  </a:txBody>
                  <a:tcPr marL="0" marR="0" marT="136525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B w="28575">
                      <a:solidFill>
                        <a:srgbClr val="D48A2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75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550" spc="-50" dirty="0">
                          <a:latin typeface="Verdana"/>
                          <a:cs typeface="Verdana"/>
                        </a:rPr>
                        <a:t>X</a:t>
                      </a:r>
                      <a:endParaRPr sz="1550">
                        <a:latin typeface="Verdana"/>
                        <a:cs typeface="Verdana"/>
                      </a:endParaRPr>
                    </a:p>
                  </a:txBody>
                  <a:tcPr marL="0" marR="0" marT="136525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 w="6350">
                      <a:solidFill>
                        <a:srgbClr val="D9D9D9"/>
                      </a:solidFill>
                      <a:prstDash val="solid"/>
                    </a:lnT>
                    <a:lnB w="28575">
                      <a:solidFill>
                        <a:srgbClr val="D48A2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75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550" spc="-50" dirty="0">
                          <a:latin typeface="Verdana"/>
                          <a:cs typeface="Verdana"/>
                        </a:rPr>
                        <a:t>X</a:t>
                      </a:r>
                      <a:endParaRPr sz="1550">
                        <a:latin typeface="Verdana"/>
                        <a:cs typeface="Verdana"/>
                      </a:endParaRPr>
                    </a:p>
                  </a:txBody>
                  <a:tcPr marL="0" marR="0" marT="136525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 w="6350">
                      <a:solidFill>
                        <a:srgbClr val="D9D9D9"/>
                      </a:solidFill>
                      <a:prstDash val="solid"/>
                    </a:lnT>
                    <a:lnB w="28575">
                      <a:solidFill>
                        <a:srgbClr val="D48A2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75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550" spc="-50" dirty="0">
                          <a:latin typeface="Verdana"/>
                          <a:cs typeface="Verdana"/>
                        </a:rPr>
                        <a:t>X</a:t>
                      </a:r>
                      <a:endParaRPr sz="1550">
                        <a:latin typeface="Verdana"/>
                        <a:cs typeface="Verdana"/>
                      </a:endParaRPr>
                    </a:p>
                  </a:txBody>
                  <a:tcPr marL="0" marR="0" marT="136525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 w="6350">
                      <a:solidFill>
                        <a:srgbClr val="D9D9D9"/>
                      </a:solidFill>
                      <a:prstDash val="solid"/>
                    </a:lnT>
                    <a:lnB w="28575">
                      <a:solidFill>
                        <a:srgbClr val="D48A2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75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550" spc="-50" dirty="0">
                          <a:latin typeface="Verdana"/>
                          <a:cs typeface="Verdana"/>
                        </a:rPr>
                        <a:t>X</a:t>
                      </a:r>
                      <a:endParaRPr sz="1550">
                        <a:latin typeface="Verdana"/>
                        <a:cs typeface="Verdana"/>
                      </a:endParaRPr>
                    </a:p>
                  </a:txBody>
                  <a:tcPr marL="0" marR="0" marT="136525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 w="6350">
                      <a:solidFill>
                        <a:srgbClr val="D9D9D9"/>
                      </a:solidFill>
                      <a:prstDash val="solid"/>
                    </a:lnT>
                    <a:lnB w="28575">
                      <a:solidFill>
                        <a:srgbClr val="D48A2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B w="28575">
                      <a:solidFill>
                        <a:srgbClr val="D48A2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86409" marR="301625" indent="-243840">
                        <a:lnSpc>
                          <a:spcPct val="101099"/>
                        </a:lnSpc>
                        <a:spcBef>
                          <a:spcPts val="960"/>
                        </a:spcBef>
                      </a:pPr>
                      <a:r>
                        <a:rPr sz="1550" dirty="0">
                          <a:latin typeface="Verdana"/>
                          <a:cs typeface="Verdana"/>
                        </a:rPr>
                        <a:t>Parts of</a:t>
                      </a:r>
                      <a:r>
                        <a:rPr sz="1550" spc="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the</a:t>
                      </a:r>
                      <a:r>
                        <a:rPr sz="1550" spc="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city</a:t>
                      </a:r>
                      <a:r>
                        <a:rPr sz="1550" spc="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of</a:t>
                      </a:r>
                      <a:r>
                        <a:rPr sz="1550" spc="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spc="-10" dirty="0">
                          <a:latin typeface="Verdana"/>
                          <a:cs typeface="Verdana"/>
                        </a:rPr>
                        <a:t>Vallejo,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particularly</a:t>
                      </a:r>
                      <a:r>
                        <a:rPr sz="1550" spc="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in</a:t>
                      </a:r>
                      <a:r>
                        <a:rPr sz="1550" spc="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and</a:t>
                      </a:r>
                      <a:r>
                        <a:rPr sz="1550" spc="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around</a:t>
                      </a:r>
                      <a:r>
                        <a:rPr sz="1550" spc="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spc="-25" dirty="0">
                          <a:latin typeface="Verdana"/>
                          <a:cs typeface="Verdana"/>
                        </a:rPr>
                        <a:t>the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downtown</a:t>
                      </a:r>
                      <a:r>
                        <a:rPr sz="1550" spc="7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latin typeface="Verdana"/>
                          <a:cs typeface="Verdana"/>
                        </a:rPr>
                        <a:t>business</a:t>
                      </a:r>
                      <a:r>
                        <a:rPr sz="1550" spc="8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50" spc="-10" dirty="0">
                          <a:latin typeface="Verdana"/>
                          <a:cs typeface="Verdana"/>
                        </a:rPr>
                        <a:t>district</a:t>
                      </a:r>
                      <a:endParaRPr sz="15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B w="28575">
                      <a:solidFill>
                        <a:srgbClr val="D48A2A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34388" y="1332234"/>
            <a:ext cx="17440275" cy="8324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b="1" dirty="0">
                <a:latin typeface="Verdana"/>
                <a:cs typeface="Verdana"/>
              </a:rPr>
              <a:t>Estimates</a:t>
            </a:r>
            <a:r>
              <a:rPr b="1" spc="-90" dirty="0">
                <a:latin typeface="Verdana"/>
                <a:cs typeface="Verdana"/>
              </a:rPr>
              <a:t> </a:t>
            </a:r>
            <a:r>
              <a:rPr b="1" dirty="0">
                <a:latin typeface="Verdana"/>
                <a:cs typeface="Verdana"/>
              </a:rPr>
              <a:t>of</a:t>
            </a:r>
            <a:r>
              <a:rPr b="1" spc="-90" dirty="0">
                <a:latin typeface="Verdana"/>
                <a:cs typeface="Verdana"/>
              </a:rPr>
              <a:t> </a:t>
            </a:r>
            <a:r>
              <a:rPr b="1" dirty="0">
                <a:latin typeface="Verdana"/>
                <a:cs typeface="Verdana"/>
              </a:rPr>
              <a:t>potential</a:t>
            </a:r>
            <a:r>
              <a:rPr b="1" spc="-90" dirty="0">
                <a:latin typeface="Verdana"/>
                <a:cs typeface="Verdana"/>
              </a:rPr>
              <a:t> </a:t>
            </a:r>
            <a:r>
              <a:rPr b="1" dirty="0">
                <a:latin typeface="Verdana"/>
                <a:cs typeface="Verdana"/>
              </a:rPr>
              <a:t>populations</a:t>
            </a:r>
            <a:r>
              <a:rPr b="1" spc="-85" dirty="0">
                <a:latin typeface="Verdana"/>
                <a:cs typeface="Verdana"/>
              </a:rPr>
              <a:t> </a:t>
            </a:r>
            <a:r>
              <a:rPr b="1" dirty="0">
                <a:latin typeface="Verdana"/>
                <a:cs typeface="Verdana"/>
              </a:rPr>
              <a:t>at</a:t>
            </a:r>
            <a:r>
              <a:rPr b="1" spc="-85" dirty="0">
                <a:latin typeface="Verdana"/>
                <a:cs typeface="Verdana"/>
              </a:rPr>
              <a:t> </a:t>
            </a:r>
            <a:r>
              <a:rPr b="1" dirty="0">
                <a:latin typeface="Verdana"/>
                <a:cs typeface="Verdana"/>
              </a:rPr>
              <a:t>risk</a:t>
            </a:r>
            <a:r>
              <a:rPr b="1" spc="-90" dirty="0">
                <a:latin typeface="Verdana"/>
                <a:cs typeface="Verdana"/>
              </a:rPr>
              <a:t> </a:t>
            </a:r>
            <a:r>
              <a:rPr b="1" dirty="0">
                <a:latin typeface="Verdana"/>
                <a:cs typeface="Verdana"/>
              </a:rPr>
              <a:t>of</a:t>
            </a:r>
            <a:r>
              <a:rPr b="1" spc="-90" dirty="0">
                <a:latin typeface="Verdana"/>
                <a:cs typeface="Verdana"/>
              </a:rPr>
              <a:t> </a:t>
            </a:r>
            <a:r>
              <a:rPr b="1" dirty="0">
                <a:latin typeface="Verdana"/>
                <a:cs typeface="Verdana"/>
              </a:rPr>
              <a:t>displacement</a:t>
            </a:r>
            <a:r>
              <a:rPr b="1" spc="-85" dirty="0">
                <a:latin typeface="Verdana"/>
                <a:cs typeface="Verdana"/>
              </a:rPr>
              <a:t> </a:t>
            </a:r>
            <a:r>
              <a:rPr dirty="0"/>
              <a:t>after</a:t>
            </a:r>
            <a:r>
              <a:rPr spc="-90" dirty="0"/>
              <a:t> </a:t>
            </a:r>
            <a:r>
              <a:rPr dirty="0"/>
              <a:t>the</a:t>
            </a:r>
            <a:r>
              <a:rPr spc="-90" dirty="0"/>
              <a:t> </a:t>
            </a:r>
            <a:r>
              <a:rPr dirty="0"/>
              <a:t>magnitude</a:t>
            </a:r>
            <a:r>
              <a:rPr spc="-95" dirty="0"/>
              <a:t> </a:t>
            </a:r>
            <a:r>
              <a:rPr dirty="0"/>
              <a:t>7.0</a:t>
            </a:r>
            <a:r>
              <a:rPr spc="-85" dirty="0"/>
              <a:t> </a:t>
            </a:r>
            <a:r>
              <a:rPr dirty="0"/>
              <a:t>mainshock</a:t>
            </a:r>
            <a:r>
              <a:rPr spc="-90" dirty="0"/>
              <a:t> </a:t>
            </a:r>
            <a:r>
              <a:rPr spc="-25" dirty="0"/>
              <a:t>in </a:t>
            </a:r>
            <a:r>
              <a:rPr dirty="0"/>
              <a:t>the</a:t>
            </a:r>
            <a:r>
              <a:rPr spc="-50" dirty="0"/>
              <a:t> </a:t>
            </a:r>
            <a:r>
              <a:rPr dirty="0"/>
              <a:t>HayWired</a:t>
            </a:r>
            <a:r>
              <a:rPr spc="-45" dirty="0"/>
              <a:t> </a:t>
            </a:r>
            <a:r>
              <a:rPr dirty="0"/>
              <a:t>Earthquake</a:t>
            </a:r>
            <a:r>
              <a:rPr spc="-45" dirty="0"/>
              <a:t> </a:t>
            </a:r>
            <a:r>
              <a:rPr spc="-10" dirty="0"/>
              <a:t>Scenario.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012349" y="8449601"/>
            <a:ext cx="17833340" cy="1638935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5"/>
              </a:spcBef>
            </a:pPr>
            <a:r>
              <a:rPr sz="1500" baseline="33333" dirty="0">
                <a:latin typeface="Verdana"/>
                <a:cs typeface="Verdana"/>
              </a:rPr>
              <a:t>1</a:t>
            </a:r>
            <a:r>
              <a:rPr sz="1750" dirty="0">
                <a:latin typeface="Verdana"/>
                <a:cs typeface="Verdana"/>
              </a:rPr>
              <a:t>Areas</a:t>
            </a:r>
            <a:r>
              <a:rPr sz="1750" spc="10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of</a:t>
            </a:r>
            <a:r>
              <a:rPr sz="1750" spc="10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concentrated</a:t>
            </a:r>
            <a:r>
              <a:rPr sz="1750" spc="1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damage</a:t>
            </a:r>
            <a:r>
              <a:rPr sz="1750" spc="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have</a:t>
            </a:r>
            <a:r>
              <a:rPr sz="1750" spc="10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20</a:t>
            </a:r>
            <a:r>
              <a:rPr sz="1750" spc="1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percent</a:t>
            </a:r>
            <a:r>
              <a:rPr sz="1750" spc="10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or</a:t>
            </a:r>
            <a:r>
              <a:rPr sz="1750" spc="1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more</a:t>
            </a:r>
            <a:r>
              <a:rPr sz="1750" spc="10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of</a:t>
            </a:r>
            <a:r>
              <a:rPr sz="1750" spc="10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the</a:t>
            </a:r>
            <a:r>
              <a:rPr sz="1750" spc="10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building</a:t>
            </a:r>
            <a:r>
              <a:rPr sz="1750" spc="10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square</a:t>
            </a:r>
            <a:r>
              <a:rPr sz="1750" spc="1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footage</a:t>
            </a:r>
            <a:r>
              <a:rPr sz="1750" spc="10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in</a:t>
            </a:r>
            <a:r>
              <a:rPr sz="1750" spc="10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an</a:t>
            </a:r>
            <a:r>
              <a:rPr sz="1750" spc="1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extensive</a:t>
            </a:r>
            <a:r>
              <a:rPr sz="1750" spc="10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or</a:t>
            </a:r>
            <a:r>
              <a:rPr sz="1750" spc="1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complete</a:t>
            </a:r>
            <a:r>
              <a:rPr sz="1750" spc="10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damage</a:t>
            </a:r>
            <a:r>
              <a:rPr sz="1750" spc="10" dirty="0">
                <a:latin typeface="Verdana"/>
                <a:cs typeface="Verdana"/>
              </a:rPr>
              <a:t> </a:t>
            </a:r>
            <a:r>
              <a:rPr sz="1750" spc="-10" dirty="0">
                <a:latin typeface="Verdana"/>
                <a:cs typeface="Verdana"/>
              </a:rPr>
              <a:t>state.</a:t>
            </a:r>
            <a:endParaRPr sz="1750">
              <a:latin typeface="Verdana"/>
              <a:cs typeface="Verdana"/>
            </a:endParaRPr>
          </a:p>
          <a:p>
            <a:pPr marL="38100">
              <a:lnSpc>
                <a:spcPct val="100000"/>
              </a:lnSpc>
              <a:spcBef>
                <a:spcPts val="15"/>
              </a:spcBef>
            </a:pPr>
            <a:r>
              <a:rPr sz="1500" baseline="33333" dirty="0">
                <a:latin typeface="Verdana"/>
                <a:cs typeface="Verdana"/>
              </a:rPr>
              <a:t>2</a:t>
            </a:r>
            <a:r>
              <a:rPr sz="1750" dirty="0">
                <a:latin typeface="Verdana"/>
                <a:cs typeface="Verdana"/>
              </a:rPr>
              <a:t>Housing characteristics</a:t>
            </a:r>
            <a:r>
              <a:rPr sz="1750" spc="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common</a:t>
            </a:r>
            <a:r>
              <a:rPr sz="1750" spc="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across</a:t>
            </a:r>
            <a:r>
              <a:rPr sz="1750" spc="10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all</a:t>
            </a:r>
            <a:r>
              <a:rPr sz="1750" spc="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economic</a:t>
            </a:r>
            <a:r>
              <a:rPr sz="1750" spc="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subareas</a:t>
            </a:r>
            <a:r>
              <a:rPr sz="1750" spc="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include</a:t>
            </a:r>
            <a:r>
              <a:rPr sz="1750" spc="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predominantly</a:t>
            </a:r>
            <a:r>
              <a:rPr sz="1750" spc="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wood-frame</a:t>
            </a:r>
            <a:r>
              <a:rPr sz="1750" spc="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structures</a:t>
            </a:r>
            <a:r>
              <a:rPr sz="1750" spc="10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serving as</a:t>
            </a:r>
            <a:r>
              <a:rPr sz="1750" spc="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single-family</a:t>
            </a:r>
            <a:r>
              <a:rPr sz="1750" spc="10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or</a:t>
            </a:r>
            <a:r>
              <a:rPr sz="1750" spc="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multifamily</a:t>
            </a:r>
            <a:r>
              <a:rPr sz="1750" spc="5" dirty="0">
                <a:latin typeface="Verdana"/>
                <a:cs typeface="Verdana"/>
              </a:rPr>
              <a:t> </a:t>
            </a:r>
            <a:r>
              <a:rPr sz="1750" spc="-10" dirty="0">
                <a:latin typeface="Verdana"/>
                <a:cs typeface="Verdana"/>
              </a:rPr>
              <a:t>housing.</a:t>
            </a:r>
            <a:endParaRPr sz="1750">
              <a:latin typeface="Verdana"/>
              <a:cs typeface="Verdana"/>
            </a:endParaRPr>
          </a:p>
          <a:p>
            <a:pPr marL="38100">
              <a:lnSpc>
                <a:spcPct val="100000"/>
              </a:lnSpc>
              <a:spcBef>
                <a:spcPts val="15"/>
              </a:spcBef>
            </a:pPr>
            <a:r>
              <a:rPr sz="1500" baseline="33333" dirty="0">
                <a:latin typeface="Verdana"/>
                <a:cs typeface="Verdana"/>
              </a:rPr>
              <a:t>3</a:t>
            </a:r>
            <a:r>
              <a:rPr sz="1750" dirty="0">
                <a:latin typeface="Verdana"/>
                <a:cs typeface="Verdana"/>
              </a:rPr>
              <a:t>Landslides occur</a:t>
            </a:r>
            <a:r>
              <a:rPr sz="1750" spc="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most</a:t>
            </a:r>
            <a:r>
              <a:rPr sz="1750" spc="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commonly</a:t>
            </a:r>
            <a:r>
              <a:rPr sz="1750" spc="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in</a:t>
            </a:r>
            <a:r>
              <a:rPr sz="1750" spc="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areas</a:t>
            </a:r>
            <a:r>
              <a:rPr sz="1750" spc="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with</a:t>
            </a:r>
            <a:r>
              <a:rPr sz="1750" spc="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moderate</a:t>
            </a:r>
            <a:r>
              <a:rPr sz="1750" spc="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or steep </a:t>
            </a:r>
            <a:r>
              <a:rPr sz="1750" spc="-10" dirty="0">
                <a:latin typeface="Verdana"/>
                <a:cs typeface="Verdana"/>
              </a:rPr>
              <a:t>slopes.</a:t>
            </a:r>
            <a:endParaRPr sz="1750">
              <a:latin typeface="Verdana"/>
              <a:cs typeface="Verdana"/>
            </a:endParaRPr>
          </a:p>
          <a:p>
            <a:pPr marL="38100" marR="107950">
              <a:lnSpc>
                <a:spcPct val="100800"/>
              </a:lnSpc>
              <a:spcBef>
                <a:spcPts val="5"/>
              </a:spcBef>
            </a:pPr>
            <a:r>
              <a:rPr sz="1500" spc="-30" baseline="33333" dirty="0">
                <a:latin typeface="Verdana"/>
                <a:cs typeface="Verdana"/>
              </a:rPr>
              <a:t>4</a:t>
            </a:r>
            <a:r>
              <a:rPr sz="1750" spc="-20" dirty="0">
                <a:latin typeface="Verdana"/>
                <a:cs typeface="Verdana"/>
              </a:rPr>
              <a:t>Post-</a:t>
            </a:r>
            <a:r>
              <a:rPr sz="1750" dirty="0">
                <a:latin typeface="Verdana"/>
                <a:cs typeface="Verdana"/>
              </a:rPr>
              <a:t>earthquake fires</a:t>
            </a:r>
            <a:r>
              <a:rPr sz="1750" spc="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pose high</a:t>
            </a:r>
            <a:r>
              <a:rPr sz="1750" spc="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risk in</a:t>
            </a:r>
            <a:r>
              <a:rPr sz="1750" spc="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areas of</a:t>
            </a:r>
            <a:r>
              <a:rPr sz="1750" spc="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densely spaced</a:t>
            </a:r>
            <a:r>
              <a:rPr sz="1750" spc="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wood-frame structures.</a:t>
            </a:r>
            <a:r>
              <a:rPr sz="1750" spc="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Areas</a:t>
            </a:r>
            <a:r>
              <a:rPr sz="1750" spc="-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with</a:t>
            </a:r>
            <a:r>
              <a:rPr sz="1750" spc="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high fire</a:t>
            </a:r>
            <a:r>
              <a:rPr sz="1750" spc="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risk may</a:t>
            </a:r>
            <a:r>
              <a:rPr sz="1750" spc="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include newly</a:t>
            </a:r>
            <a:r>
              <a:rPr sz="1750" spc="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constructed </a:t>
            </a:r>
            <a:r>
              <a:rPr sz="1750" spc="-10" dirty="0">
                <a:latin typeface="Verdana"/>
                <a:cs typeface="Verdana"/>
              </a:rPr>
              <a:t>buildings. </a:t>
            </a:r>
            <a:r>
              <a:rPr sz="1500" baseline="33333" dirty="0">
                <a:latin typeface="Verdana"/>
                <a:cs typeface="Verdana"/>
              </a:rPr>
              <a:t>5</a:t>
            </a:r>
            <a:r>
              <a:rPr sz="1750" dirty="0">
                <a:latin typeface="Verdana"/>
                <a:cs typeface="Verdana"/>
              </a:rPr>
              <a:t>Surface fault</a:t>
            </a:r>
            <a:r>
              <a:rPr sz="1750" spc="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rupture</a:t>
            </a:r>
            <a:r>
              <a:rPr sz="1750" spc="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may present as</a:t>
            </a:r>
            <a:r>
              <a:rPr sz="1750" spc="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either</a:t>
            </a:r>
            <a:r>
              <a:rPr sz="1750" spc="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coseismic slip</a:t>
            </a:r>
            <a:r>
              <a:rPr sz="1750" spc="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(which</a:t>
            </a:r>
            <a:r>
              <a:rPr sz="1750" spc="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occurs</a:t>
            </a:r>
            <a:r>
              <a:rPr sz="1750" spc="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during</a:t>
            </a:r>
            <a:r>
              <a:rPr sz="1750" spc="-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an</a:t>
            </a:r>
            <a:r>
              <a:rPr sz="1750" spc="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earthquake)</a:t>
            </a:r>
            <a:r>
              <a:rPr sz="1750" spc="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or</a:t>
            </a:r>
            <a:r>
              <a:rPr sz="1750" spc="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afterslip (which</a:t>
            </a:r>
            <a:r>
              <a:rPr sz="1750" spc="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occurs</a:t>
            </a:r>
            <a:r>
              <a:rPr sz="1750" spc="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in</a:t>
            </a:r>
            <a:r>
              <a:rPr sz="1750" spc="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the days,</a:t>
            </a:r>
            <a:r>
              <a:rPr sz="1750" spc="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weeks,</a:t>
            </a:r>
            <a:r>
              <a:rPr sz="1750" spc="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months,</a:t>
            </a:r>
            <a:r>
              <a:rPr sz="1750" spc="5" dirty="0">
                <a:latin typeface="Verdana"/>
                <a:cs typeface="Verdana"/>
              </a:rPr>
              <a:t> </a:t>
            </a:r>
            <a:r>
              <a:rPr sz="1750" spc="-25" dirty="0">
                <a:latin typeface="Verdana"/>
                <a:cs typeface="Verdana"/>
              </a:rPr>
              <a:t>and </a:t>
            </a:r>
            <a:r>
              <a:rPr sz="1750" dirty="0">
                <a:latin typeface="Verdana"/>
                <a:cs typeface="Verdana"/>
              </a:rPr>
              <a:t>perhaps</a:t>
            </a:r>
            <a:r>
              <a:rPr sz="1750" spc="10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years</a:t>
            </a:r>
            <a:r>
              <a:rPr sz="1750" spc="1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after</a:t>
            </a:r>
            <a:r>
              <a:rPr sz="1750" spc="1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an</a:t>
            </a:r>
            <a:r>
              <a:rPr sz="1750" spc="1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earthquake).</a:t>
            </a:r>
            <a:r>
              <a:rPr sz="1750" spc="1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Surface</a:t>
            </a:r>
            <a:r>
              <a:rPr sz="1750" spc="10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fault</a:t>
            </a:r>
            <a:r>
              <a:rPr sz="1750" spc="1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rupture</a:t>
            </a:r>
            <a:r>
              <a:rPr sz="1750" spc="10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is</a:t>
            </a:r>
            <a:r>
              <a:rPr sz="1750" spc="1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not</a:t>
            </a:r>
            <a:r>
              <a:rPr sz="1750" spc="1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explicitly</a:t>
            </a:r>
            <a:r>
              <a:rPr sz="1750" spc="10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included</a:t>
            </a:r>
            <a:r>
              <a:rPr sz="1750" spc="1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in</a:t>
            </a:r>
            <a:r>
              <a:rPr sz="1750" spc="1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the</a:t>
            </a:r>
            <a:r>
              <a:rPr sz="1750" spc="1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Hazus</a:t>
            </a:r>
            <a:r>
              <a:rPr sz="1750" spc="1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damage</a:t>
            </a:r>
            <a:r>
              <a:rPr sz="1750" spc="1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estimates</a:t>
            </a:r>
            <a:r>
              <a:rPr sz="1750" spc="10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developed</a:t>
            </a:r>
            <a:r>
              <a:rPr sz="1750" spc="1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by</a:t>
            </a:r>
            <a:r>
              <a:rPr sz="1750" spc="1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Seligson</a:t>
            </a:r>
            <a:r>
              <a:rPr sz="1750" spc="1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and</a:t>
            </a:r>
            <a:r>
              <a:rPr sz="1750" spc="1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others</a:t>
            </a:r>
            <a:r>
              <a:rPr sz="1750" spc="10" dirty="0">
                <a:latin typeface="Verdana"/>
                <a:cs typeface="Verdana"/>
              </a:rPr>
              <a:t> </a:t>
            </a:r>
            <a:r>
              <a:rPr sz="1750" spc="-10" dirty="0">
                <a:latin typeface="Verdana"/>
                <a:cs typeface="Verdana"/>
              </a:rPr>
              <a:t>(2018)</a:t>
            </a:r>
            <a:endParaRPr sz="17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</TotalTime>
  <Words>1483</Words>
  <Application>Microsoft Office PowerPoint</Application>
  <PresentationFormat>Custom</PresentationFormat>
  <Paragraphs>335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Calibri</vt:lpstr>
      <vt:lpstr>SF Compact Display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Estimates of potential populations at risk of displacement after the magnitude 7.0 mainshock in the HayWired Earthquake Scenario.</vt:lpstr>
      <vt:lpstr>Estimated building-restoration delays following the magnitude 7.0 mainshock of the HayWired Earthquake Scenario.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Lorenzo Mendoza</cp:lastModifiedBy>
  <cp:revision>1</cp:revision>
  <dcterms:created xsi:type="dcterms:W3CDTF">2025-10-07T01:54:56Z</dcterms:created>
  <dcterms:modified xsi:type="dcterms:W3CDTF">2025-10-07T02:03:33Z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2025-10-06T00:00:00Z</vt:filetime>
  </property>
  <property fmtid="{D5CDD505-2E9C-101B-9397-08002B2CF9AE}" pid="3" name="Creator">
    <vt:lpwstr>Adobe InDesign 20.5 (Windows)</vt:lpwstr>
  </property>
  <property fmtid="{D5CDD505-2E9C-101B-9397-08002B2CF9AE}" pid="4" name="LastSaved">
    <vt:filetime>2025-10-07T00:00:00Z</vt:filetime>
  </property>
  <property fmtid="{D5CDD505-2E9C-101B-9397-08002B2CF9AE}" pid="5" name="Producer">
    <vt:lpwstr>Adobe PDF Library 17.0</vt:lpwstr>
  </property>
</Properties>
</file>