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61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4388" y="1714362"/>
            <a:ext cx="17570450" cy="402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8988" y="2303594"/>
            <a:ext cx="18093690" cy="4147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4388" y="10406158"/>
            <a:ext cx="6021705" cy="229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64063D4B-49EB-AEC4-5A2C-C565F9038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570" y="0"/>
            <a:ext cx="2338705" cy="1047115"/>
          </a:xfrm>
          <a:custGeom>
            <a:avLst/>
            <a:gdLst/>
            <a:ahLst/>
            <a:cxnLst/>
            <a:rect l="l" t="t" r="r" b="b"/>
            <a:pathLst>
              <a:path w="2338705" h="1047115">
                <a:moveTo>
                  <a:pt x="2338441" y="0"/>
                </a:moveTo>
                <a:lnTo>
                  <a:pt x="0" y="0"/>
                </a:lnTo>
                <a:lnTo>
                  <a:pt x="0" y="1047088"/>
                </a:lnTo>
                <a:lnTo>
                  <a:pt x="2338441" y="1047088"/>
                </a:lnTo>
                <a:lnTo>
                  <a:pt x="2338441" y="0"/>
                </a:lnTo>
                <a:close/>
              </a:path>
            </a:pathLst>
          </a:custGeom>
          <a:solidFill>
            <a:srgbClr val="5A6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3506" y="329687"/>
            <a:ext cx="1176020" cy="659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951" y="900919"/>
            <a:ext cx="19223289" cy="684957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8165061"/>
            <a:ext cx="18041620" cy="2061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surface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streets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(a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proxy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copper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coaxial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lines)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various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the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Scenario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mainshock.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White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shows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epicenter.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A</a:t>
            </a:r>
            <a:r>
              <a:rPr sz="2200" spc="-25" dirty="0">
                <a:latin typeface="Verdana"/>
                <a:cs typeface="Verdana"/>
              </a:rPr>
              <a:t>,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of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(defined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burned-building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developed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area </a:t>
            </a:r>
            <a:r>
              <a:rPr sz="2200" dirty="0">
                <a:latin typeface="Verdana"/>
                <a:cs typeface="Verdana"/>
              </a:rPr>
              <a:t>containing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fires).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D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multiple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hazards </a:t>
            </a:r>
            <a:r>
              <a:rPr sz="2200" dirty="0">
                <a:latin typeface="Verdana"/>
                <a:cs typeface="Verdana"/>
              </a:rPr>
              <a:t>(landslide,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density).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cm/s,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centimeters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second.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0069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A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2496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B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88219" y="1071455"/>
            <a:ext cx="1568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C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403942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D</a:t>
            </a:r>
            <a:endParaRPr sz="1850">
              <a:latin typeface="Univers LT Std 47 Cn Lt"/>
              <a:cs typeface="Univers LT Std 47 Cn 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9041109" cy="9214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458186" y="6479249"/>
            <a:ext cx="793623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Scenario </a:t>
            </a:r>
            <a:r>
              <a:rPr sz="2450" b="1" dirty="0">
                <a:latin typeface="Verdana"/>
                <a:cs typeface="Verdana"/>
              </a:rPr>
              <a:t>mainshock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impacts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from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all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to </a:t>
            </a:r>
            <a:r>
              <a:rPr sz="2450" b="1" dirty="0">
                <a:latin typeface="Verdana"/>
                <a:cs typeface="Verdana"/>
              </a:rPr>
              <a:t>telecommunications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(ground </a:t>
            </a:r>
            <a:r>
              <a:rPr sz="2450" dirty="0">
                <a:latin typeface="Verdana"/>
                <a:cs typeface="Verdana"/>
              </a:rPr>
              <a:t>shaking,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liquefaction,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landslide,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fire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following </a:t>
            </a:r>
            <a:r>
              <a:rPr sz="2450" dirty="0">
                <a:latin typeface="Verdana"/>
                <a:cs typeface="Verdana"/>
              </a:rPr>
              <a:t>earthquake) compared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to exposure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to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aftershock </a:t>
            </a:r>
            <a:r>
              <a:rPr sz="2450" dirty="0">
                <a:latin typeface="Verdana"/>
                <a:cs typeface="Verdana"/>
              </a:rPr>
              <a:t>shaking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in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San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Mateo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Santa Clara </a:t>
            </a:r>
            <a:r>
              <a:rPr sz="2450" spc="-10" dirty="0">
                <a:latin typeface="Verdana"/>
                <a:cs typeface="Verdana"/>
              </a:rPr>
              <a:t>Counties.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18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10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753" y="1670106"/>
            <a:ext cx="13882946" cy="79492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379503" y="6802418"/>
            <a:ext cx="349250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Line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graph</a:t>
            </a:r>
            <a:r>
              <a:rPr sz="2450" b="1" spc="-10" dirty="0">
                <a:latin typeface="Verdana"/>
                <a:cs typeface="Verdana"/>
              </a:rPr>
              <a:t> showing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electric</a:t>
            </a:r>
            <a:r>
              <a:rPr sz="2450" b="1" spc="-10" dirty="0">
                <a:latin typeface="Verdana"/>
                <a:cs typeface="Verdana"/>
              </a:rPr>
              <a:t> power </a:t>
            </a:r>
            <a:r>
              <a:rPr sz="2450" b="1" dirty="0">
                <a:latin typeface="Verdana"/>
                <a:cs typeface="Verdana"/>
              </a:rPr>
              <a:t>restoration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curves </a:t>
            </a:r>
            <a:r>
              <a:rPr sz="2450" b="1" dirty="0">
                <a:latin typeface="Verdana"/>
                <a:cs typeface="Verdana"/>
              </a:rPr>
              <a:t>by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county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for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the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Earthquake </a:t>
            </a:r>
            <a:r>
              <a:rPr sz="2450" dirty="0">
                <a:latin typeface="Verdana"/>
                <a:cs typeface="Verdana"/>
              </a:rPr>
              <a:t>Scenario </a:t>
            </a:r>
            <a:r>
              <a:rPr sz="2450" spc="-10" dirty="0">
                <a:latin typeface="Verdana"/>
                <a:cs typeface="Verdana"/>
              </a:rPr>
              <a:t>mainshock.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11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4748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24A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12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230" y="1669111"/>
            <a:ext cx="13882915" cy="794919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253850" y="3443727"/>
            <a:ext cx="3727450" cy="613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257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-16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graphs</a:t>
            </a:r>
            <a:r>
              <a:rPr sz="2200" b="1" spc="-155" dirty="0">
                <a:latin typeface="Verdana"/>
                <a:cs typeface="Verdana"/>
              </a:rPr>
              <a:t> </a:t>
            </a:r>
            <a:r>
              <a:rPr sz="2200" b="1" spc="-30" dirty="0">
                <a:latin typeface="Verdana"/>
                <a:cs typeface="Verdana"/>
              </a:rPr>
              <a:t>showing </a:t>
            </a:r>
            <a:r>
              <a:rPr sz="2200" b="1" spc="-10" dirty="0">
                <a:latin typeface="Verdana"/>
                <a:cs typeface="Verdana"/>
              </a:rPr>
              <a:t>voice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data </a:t>
            </a:r>
            <a:r>
              <a:rPr sz="2200" b="1" spc="-25" dirty="0">
                <a:latin typeface="Verdana"/>
                <a:cs typeface="Verdana"/>
              </a:rPr>
              <a:t>restoration</a:t>
            </a:r>
            <a:r>
              <a:rPr sz="2200" b="1" spc="-12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curves </a:t>
            </a:r>
            <a:r>
              <a:rPr sz="2200" b="1" dirty="0">
                <a:latin typeface="Verdana"/>
                <a:cs typeface="Verdana"/>
              </a:rPr>
              <a:t>by</a:t>
            </a:r>
            <a:r>
              <a:rPr sz="2200" b="1" spc="-14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county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1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HayWired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Earthquake </a:t>
            </a:r>
            <a:r>
              <a:rPr sz="2200" spc="-20" dirty="0">
                <a:latin typeface="Verdana"/>
                <a:cs typeface="Verdana"/>
              </a:rPr>
              <a:t>Scenario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mainshock.</a:t>
            </a:r>
            <a:endParaRPr sz="2200">
              <a:latin typeface="Verdana"/>
              <a:cs typeface="Verdana"/>
            </a:endParaRPr>
          </a:p>
          <a:p>
            <a:pPr marL="12700" marR="217804">
              <a:lnSpc>
                <a:spcPct val="101200"/>
              </a:lnSpc>
            </a:pPr>
            <a:r>
              <a:rPr sz="2200" spc="-10" dirty="0">
                <a:latin typeface="Verdana"/>
                <a:cs typeface="Verdana"/>
              </a:rPr>
              <a:t>These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curves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include</a:t>
            </a:r>
            <a:r>
              <a:rPr sz="2200" spc="-1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following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assumptions: </a:t>
            </a:r>
            <a:r>
              <a:rPr sz="2200" i="1" dirty="0">
                <a:latin typeface="Verdana"/>
                <a:cs typeface="Verdana"/>
              </a:rPr>
              <a:t>use</a:t>
            </a:r>
            <a:r>
              <a:rPr sz="2200" i="1" spc="-12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of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batteries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and/or </a:t>
            </a:r>
            <a:r>
              <a:rPr sz="2200" spc="-30" dirty="0">
                <a:latin typeface="Verdana"/>
                <a:cs typeface="Verdana"/>
              </a:rPr>
              <a:t>generators,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deployment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portable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equipment </a:t>
            </a:r>
            <a:r>
              <a:rPr sz="2200" spc="-25" dirty="0">
                <a:latin typeface="Verdana"/>
                <a:cs typeface="Verdana"/>
              </a:rPr>
              <a:t>(including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wheels </a:t>
            </a:r>
            <a:r>
              <a:rPr sz="2200" spc="-10" dirty="0">
                <a:latin typeface="Verdana"/>
                <a:cs typeface="Verdana"/>
              </a:rPr>
              <a:t>[COWs]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on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spc="-20" dirty="0">
                <a:latin typeface="Verdana"/>
                <a:cs typeface="Verdana"/>
              </a:rPr>
              <a:t>light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truck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[COLTs]),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spc="-20" dirty="0">
                <a:latin typeface="Verdana"/>
                <a:cs typeface="Verdana"/>
              </a:rPr>
              <a:t>management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user </a:t>
            </a:r>
            <a:r>
              <a:rPr sz="2200" spc="-60" dirty="0">
                <a:latin typeface="Verdana"/>
                <a:cs typeface="Verdana"/>
              </a:rPr>
              <a:t>behavior.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Demand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surge </a:t>
            </a:r>
            <a:r>
              <a:rPr sz="2200" spc="-25" dirty="0">
                <a:latin typeface="Verdana"/>
                <a:cs typeface="Verdana"/>
              </a:rPr>
              <a:t>impacts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included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spc="-10" dirty="0">
                <a:latin typeface="Verdana"/>
                <a:cs typeface="Verdana"/>
              </a:rPr>
              <a:t>estimation.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4748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24B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03061" y="3443727"/>
            <a:ext cx="3514090" cy="613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04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-16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graphs</a:t>
            </a:r>
            <a:r>
              <a:rPr sz="2200" b="1" spc="-1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showing voice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data </a:t>
            </a:r>
            <a:r>
              <a:rPr sz="2200" b="1" spc="-25" dirty="0">
                <a:latin typeface="Verdana"/>
                <a:cs typeface="Verdana"/>
              </a:rPr>
              <a:t>restoration</a:t>
            </a:r>
            <a:r>
              <a:rPr sz="2200" b="1" spc="-13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curves</a:t>
            </a:r>
            <a:r>
              <a:rPr sz="2200" b="1" spc="-13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by </a:t>
            </a:r>
            <a:r>
              <a:rPr sz="2200" b="1" spc="-10" dirty="0">
                <a:latin typeface="Verdana"/>
                <a:cs typeface="Verdana"/>
              </a:rPr>
              <a:t>county</a:t>
            </a:r>
            <a:r>
              <a:rPr sz="2200" b="1" spc="-1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HayWired </a:t>
            </a:r>
            <a:r>
              <a:rPr sz="2200" spc="-30" dirty="0">
                <a:latin typeface="Verdana"/>
                <a:cs typeface="Verdana"/>
              </a:rPr>
              <a:t>Earthquake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spc="-30" dirty="0">
                <a:latin typeface="Verdana"/>
                <a:cs typeface="Verdana"/>
              </a:rPr>
              <a:t>mainshock.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curves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based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system </a:t>
            </a:r>
            <a:r>
              <a:rPr sz="2200" spc="-30" dirty="0">
                <a:latin typeface="Verdana"/>
                <a:cs typeface="Verdana"/>
              </a:rPr>
              <a:t>restoration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dependent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on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electric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power </a:t>
            </a:r>
            <a:r>
              <a:rPr sz="2200" spc="-30" dirty="0">
                <a:latin typeface="Verdana"/>
                <a:cs typeface="Verdana"/>
              </a:rPr>
              <a:t>restoration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without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the </a:t>
            </a:r>
            <a:r>
              <a:rPr sz="2200" i="1" dirty="0">
                <a:latin typeface="Verdana"/>
                <a:cs typeface="Verdana"/>
              </a:rPr>
              <a:t>use</a:t>
            </a:r>
            <a:r>
              <a:rPr sz="2200" i="1" spc="-12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of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batteries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and/or </a:t>
            </a:r>
            <a:r>
              <a:rPr sz="2200" spc="-30" dirty="0">
                <a:latin typeface="Verdana"/>
                <a:cs typeface="Verdana"/>
              </a:rPr>
              <a:t>generators,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deployment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portable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equipment </a:t>
            </a:r>
            <a:r>
              <a:rPr sz="2200" spc="-25" dirty="0">
                <a:latin typeface="Verdana"/>
                <a:cs typeface="Verdana"/>
              </a:rPr>
              <a:t>(including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wheels </a:t>
            </a:r>
            <a:r>
              <a:rPr sz="2200" spc="-10" dirty="0">
                <a:latin typeface="Verdana"/>
                <a:cs typeface="Verdana"/>
              </a:rPr>
              <a:t>[COWs]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on</a:t>
            </a:r>
            <a:endParaRPr sz="2200">
              <a:latin typeface="Verdana"/>
              <a:cs typeface="Verdana"/>
            </a:endParaRPr>
          </a:p>
          <a:p>
            <a:pPr marL="12700" marR="127000">
              <a:lnSpc>
                <a:spcPct val="101200"/>
              </a:lnSpc>
            </a:pPr>
            <a:r>
              <a:rPr sz="2200" spc="-20" dirty="0">
                <a:latin typeface="Verdana"/>
                <a:cs typeface="Verdana"/>
              </a:rPr>
              <a:t>light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truck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[COLTs]),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spc="-20" dirty="0">
                <a:latin typeface="Verdana"/>
                <a:cs typeface="Verdana"/>
              </a:rPr>
              <a:t>management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user </a:t>
            </a:r>
            <a:r>
              <a:rPr sz="2200" spc="-10" dirty="0">
                <a:latin typeface="Verdana"/>
                <a:cs typeface="Verdana"/>
              </a:rPr>
              <a:t>behavior.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220" y="1673643"/>
            <a:ext cx="13875959" cy="79683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67068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Toolkit: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Telecommunications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Restoration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Curves,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03061" y="3443727"/>
            <a:ext cx="3514090" cy="613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242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-16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graphs</a:t>
            </a:r>
            <a:r>
              <a:rPr sz="2200" b="1" spc="-155" dirty="0">
                <a:latin typeface="Verdana"/>
                <a:cs typeface="Verdana"/>
              </a:rPr>
              <a:t> </a:t>
            </a:r>
            <a:r>
              <a:rPr sz="2200" b="1" spc="-30" dirty="0">
                <a:latin typeface="Verdana"/>
                <a:cs typeface="Verdana"/>
              </a:rPr>
              <a:t>showing </a:t>
            </a:r>
            <a:r>
              <a:rPr sz="2200" b="1" spc="-10" dirty="0">
                <a:latin typeface="Verdana"/>
                <a:cs typeface="Verdana"/>
              </a:rPr>
              <a:t>voice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data </a:t>
            </a:r>
            <a:r>
              <a:rPr sz="2200" b="1" spc="-25" dirty="0">
                <a:latin typeface="Verdana"/>
                <a:cs typeface="Verdana"/>
              </a:rPr>
              <a:t>restoration</a:t>
            </a:r>
            <a:r>
              <a:rPr sz="2200" b="1" spc="-12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curves </a:t>
            </a:r>
            <a:r>
              <a:rPr sz="2200" b="1" dirty="0">
                <a:latin typeface="Verdana"/>
                <a:cs typeface="Verdana"/>
              </a:rPr>
              <a:t>by</a:t>
            </a:r>
            <a:r>
              <a:rPr sz="2200" b="1" spc="-14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county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1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HayWired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Earthquake </a:t>
            </a:r>
            <a:r>
              <a:rPr sz="2200" spc="-20" dirty="0">
                <a:latin typeface="Verdana"/>
                <a:cs typeface="Verdana"/>
              </a:rPr>
              <a:t>Scenario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mainshock.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spc="-10" dirty="0">
                <a:latin typeface="Verdana"/>
                <a:cs typeface="Verdana"/>
              </a:rPr>
              <a:t>These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curves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include</a:t>
            </a:r>
            <a:r>
              <a:rPr sz="2200" spc="-1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following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assumptions: </a:t>
            </a:r>
            <a:r>
              <a:rPr sz="2200" i="1" dirty="0">
                <a:latin typeface="Verdana"/>
                <a:cs typeface="Verdana"/>
              </a:rPr>
              <a:t>use</a:t>
            </a:r>
            <a:r>
              <a:rPr sz="2200" i="1" spc="-12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of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batteries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and/or </a:t>
            </a:r>
            <a:r>
              <a:rPr sz="2200" spc="-30" dirty="0">
                <a:latin typeface="Verdana"/>
                <a:cs typeface="Verdana"/>
              </a:rPr>
              <a:t>generators,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deployment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portable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equipment </a:t>
            </a:r>
            <a:r>
              <a:rPr sz="2200" spc="-25" dirty="0">
                <a:latin typeface="Verdana"/>
                <a:cs typeface="Verdana"/>
              </a:rPr>
              <a:t>(including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wheels </a:t>
            </a:r>
            <a:r>
              <a:rPr sz="2200" spc="-10" dirty="0">
                <a:latin typeface="Verdana"/>
                <a:cs typeface="Verdana"/>
              </a:rPr>
              <a:t>[COWs]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on</a:t>
            </a:r>
            <a:endParaRPr sz="2200">
              <a:latin typeface="Verdana"/>
              <a:cs typeface="Verdana"/>
            </a:endParaRPr>
          </a:p>
          <a:p>
            <a:pPr marL="12700" marR="127000">
              <a:lnSpc>
                <a:spcPct val="101200"/>
              </a:lnSpc>
            </a:pPr>
            <a:r>
              <a:rPr sz="2200" spc="-20" dirty="0">
                <a:latin typeface="Verdana"/>
                <a:cs typeface="Verdana"/>
              </a:rPr>
              <a:t>light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truck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[COLTs]),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spc="-20" dirty="0">
                <a:latin typeface="Verdana"/>
                <a:cs typeface="Verdana"/>
              </a:rPr>
              <a:t>management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user </a:t>
            </a:r>
            <a:r>
              <a:rPr sz="2200" spc="-60" dirty="0">
                <a:latin typeface="Verdana"/>
                <a:cs typeface="Verdana"/>
              </a:rPr>
              <a:t>behavior.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Demand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surge </a:t>
            </a:r>
            <a:r>
              <a:rPr sz="2200" spc="-25" dirty="0">
                <a:latin typeface="Verdana"/>
                <a:cs typeface="Verdana"/>
              </a:rPr>
              <a:t>impacts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included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in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estimation.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9" y="1645511"/>
            <a:ext cx="13918151" cy="79491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670750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Toolkit: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Telecommunications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Restoration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Curves,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B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15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03061" y="3443727"/>
            <a:ext cx="3514090" cy="613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04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-16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graphs</a:t>
            </a:r>
            <a:r>
              <a:rPr sz="2200" b="1" spc="-1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showing voice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-135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data </a:t>
            </a:r>
            <a:r>
              <a:rPr sz="2200" b="1" spc="-25" dirty="0">
                <a:latin typeface="Verdana"/>
                <a:cs typeface="Verdana"/>
              </a:rPr>
              <a:t>restoration</a:t>
            </a:r>
            <a:r>
              <a:rPr sz="2200" b="1" spc="-13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curves</a:t>
            </a:r>
            <a:r>
              <a:rPr sz="2200" b="1" spc="-13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by </a:t>
            </a:r>
            <a:r>
              <a:rPr sz="2200" b="1" spc="-10" dirty="0">
                <a:latin typeface="Verdana"/>
                <a:cs typeface="Verdana"/>
              </a:rPr>
              <a:t>county</a:t>
            </a:r>
            <a:r>
              <a:rPr sz="2200" b="1" spc="-1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HayWired </a:t>
            </a:r>
            <a:r>
              <a:rPr sz="2200" spc="-30" dirty="0">
                <a:latin typeface="Verdana"/>
                <a:cs typeface="Verdana"/>
              </a:rPr>
              <a:t>Earthquake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spc="-30" dirty="0">
                <a:latin typeface="Verdana"/>
                <a:cs typeface="Verdana"/>
              </a:rPr>
              <a:t>mainshock.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curves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based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system </a:t>
            </a:r>
            <a:r>
              <a:rPr sz="2200" spc="-30" dirty="0">
                <a:latin typeface="Verdana"/>
                <a:cs typeface="Verdana"/>
              </a:rPr>
              <a:t>restoration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dependent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on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electric</a:t>
            </a:r>
            <a:r>
              <a:rPr sz="2200" spc="-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power </a:t>
            </a:r>
            <a:r>
              <a:rPr sz="2200" spc="-30" dirty="0">
                <a:latin typeface="Verdana"/>
                <a:cs typeface="Verdana"/>
              </a:rPr>
              <a:t>restoration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without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the </a:t>
            </a:r>
            <a:r>
              <a:rPr sz="2200" i="1" dirty="0">
                <a:latin typeface="Verdana"/>
                <a:cs typeface="Verdana"/>
              </a:rPr>
              <a:t>use</a:t>
            </a:r>
            <a:r>
              <a:rPr sz="2200" i="1" spc="-12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of</a:t>
            </a:r>
            <a:r>
              <a:rPr sz="2200" i="1" spc="-12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batteries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and/or </a:t>
            </a:r>
            <a:r>
              <a:rPr sz="2200" spc="-30" dirty="0">
                <a:latin typeface="Verdana"/>
                <a:cs typeface="Verdana"/>
              </a:rPr>
              <a:t>generators,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deployment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portable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equipment </a:t>
            </a:r>
            <a:r>
              <a:rPr sz="2200" spc="-25" dirty="0">
                <a:latin typeface="Verdana"/>
                <a:cs typeface="Verdana"/>
              </a:rPr>
              <a:t>(including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wheels </a:t>
            </a:r>
            <a:r>
              <a:rPr sz="2200" spc="-10" dirty="0">
                <a:latin typeface="Verdana"/>
                <a:cs typeface="Verdana"/>
              </a:rPr>
              <a:t>[COWs]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cells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on</a:t>
            </a:r>
            <a:endParaRPr sz="2200">
              <a:latin typeface="Verdana"/>
              <a:cs typeface="Verdana"/>
            </a:endParaRPr>
          </a:p>
          <a:p>
            <a:pPr marL="12700" marR="127000">
              <a:lnSpc>
                <a:spcPct val="101200"/>
              </a:lnSpc>
            </a:pPr>
            <a:r>
              <a:rPr sz="2200" spc="-20" dirty="0">
                <a:latin typeface="Verdana"/>
                <a:cs typeface="Verdana"/>
              </a:rPr>
              <a:t>light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truck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[COLTs]),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spc="-20" dirty="0">
                <a:latin typeface="Verdana"/>
                <a:cs typeface="Verdana"/>
              </a:rPr>
              <a:t>management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user </a:t>
            </a:r>
            <a:r>
              <a:rPr sz="2200" spc="-10" dirty="0">
                <a:latin typeface="Verdana"/>
                <a:cs typeface="Verdana"/>
              </a:rPr>
              <a:t>behavior.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9" y="1645511"/>
            <a:ext cx="13918157" cy="801753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034388" y="10406158"/>
            <a:ext cx="59836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Table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2.6,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Part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47088" y="2687086"/>
          <a:ext cx="18093690" cy="5922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4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369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546100" marR="57785" indent="-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study 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9220" marR="100330" indent="-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long-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haul 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 marR="52069" indent="63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interoffice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35585" marR="74295" indent="-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Cellular sites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data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centers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central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point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of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presence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81915" marR="7493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Wireless switch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02235" marR="95885" indent="127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Internet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exchange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69240" marR="52705" indent="-208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Microwave towers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35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AM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radio 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FM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radio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2280"/>
                        </a:lnSpc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NTSC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  <a:p>
                      <a:pPr marL="52705" marR="45720" indent="-1905" algn="ctr">
                        <a:lnSpc>
                          <a:spcPts val="2280"/>
                        </a:lnSpc>
                        <a:spcBef>
                          <a:spcPts val="7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2705" marR="4572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Digital 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Mainshock</a:t>
                      </a:r>
                      <a:r>
                        <a:rPr sz="2050" b="1" spc="-3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ground</a:t>
                      </a:r>
                      <a:r>
                        <a:rPr sz="2050" b="1" spc="-3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shaking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ED3F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2,270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12,649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2,744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8,902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33972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1,297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218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30099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39814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295910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Moderate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marL="304165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3,025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27,943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4,471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345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436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26,677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33972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2,192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30099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39814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High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754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marL="32702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6,200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1,096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5,149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318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304165" marR="295910" indent="231140">
                        <a:lnSpc>
                          <a:spcPct val="100000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Total 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281940" algn="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6,049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9781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46,793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8,311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6863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428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6863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673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40,728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7655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3,807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6863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326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311150" algn="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585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amplitude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FM, </a:t>
            </a:r>
            <a:r>
              <a:rPr sz="1650" dirty="0">
                <a:latin typeface="Verdana"/>
                <a:cs typeface="Verdana"/>
              </a:rPr>
              <a:t>frequency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NTSC,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National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Television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System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Committee]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609653"/>
            <a:ext cx="166744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telecommunications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shaking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10" dirty="0">
                <a:latin typeface="Verdana"/>
                <a:cs typeface="Verdana"/>
              </a:rPr>
              <a:t> Earthquake </a:t>
            </a:r>
            <a:r>
              <a:rPr sz="2450" dirty="0">
                <a:latin typeface="Verdana"/>
                <a:cs typeface="Verdana"/>
              </a:rPr>
              <a:t>Scenario </a:t>
            </a:r>
            <a:r>
              <a:rPr sz="2450" spc="-10" dirty="0">
                <a:latin typeface="Verdana"/>
                <a:cs typeface="Verdana"/>
              </a:rPr>
              <a:t>mainshock.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2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47088" y="2687086"/>
          <a:ext cx="18093690" cy="5922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4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369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546100" marR="57785" indent="-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study 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9220" marR="100330" indent="-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long-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haul 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 marR="52069" indent="63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interoffice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35585" marR="74295" indent="-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Cellular sites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data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centers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central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point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of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presence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81915" marR="7493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Wireless switch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02235" marR="95885" indent="127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Internet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exchange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69240" marR="52705" indent="-208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Microwave towers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35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AM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radio 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FM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radio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2280"/>
                        </a:lnSpc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NTSC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  <a:p>
                      <a:pPr marL="52705" marR="45720" indent="-1905" algn="ctr">
                        <a:lnSpc>
                          <a:spcPts val="2280"/>
                        </a:lnSpc>
                        <a:spcBef>
                          <a:spcPts val="7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2705" marR="4572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Digital 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Liquefaction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ED3F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680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5,934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1,392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10,144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612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295910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Moderate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marL="304165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1,495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7,134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1,581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12,064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609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High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1,064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389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2,516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220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304165" marR="295910" indent="231140">
                        <a:lnSpc>
                          <a:spcPct val="100000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Total 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2,435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14,132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3,362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389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24,724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1,441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585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amplitude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FM, </a:t>
            </a:r>
            <a:r>
              <a:rPr sz="1650" dirty="0">
                <a:latin typeface="Verdana"/>
                <a:cs typeface="Verdana"/>
              </a:rPr>
              <a:t>frequency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NTSC,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National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Television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System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Committee]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609653"/>
            <a:ext cx="175113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telecommunications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liquefaction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10" dirty="0">
                <a:latin typeface="Verdana"/>
                <a:cs typeface="Verdana"/>
              </a:rPr>
              <a:t> Earthquake Scenario.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47088" y="2687086"/>
          <a:ext cx="18093690" cy="5922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4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369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546100" marR="57785" indent="-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study 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9220" marR="100330" indent="-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long-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haul 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 marR="52069" indent="63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interoffice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35585" marR="74295" indent="-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Cellular sites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data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centers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central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point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of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presence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81915" marR="7493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Wireless switch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02235" marR="95885" indent="127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Internet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exchange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69240" marR="52705" indent="-208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Microwave towers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35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AM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radio 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FM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radio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2280"/>
                        </a:lnSpc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NTSC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  <a:p>
                      <a:pPr marL="52705" marR="45720" indent="-1905" algn="ctr">
                        <a:lnSpc>
                          <a:spcPts val="2280"/>
                        </a:lnSpc>
                        <a:spcBef>
                          <a:spcPts val="7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2705" marR="4572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Digital 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14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Landslide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ED3F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889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5,356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690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3,078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295910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Moderate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marL="304165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549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High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816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304165" marR="295910" indent="231140">
                        <a:lnSpc>
                          <a:spcPct val="100000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Total 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925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6,721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736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3,147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300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585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amplitude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FM, </a:t>
            </a:r>
            <a:r>
              <a:rPr sz="1650" dirty="0">
                <a:latin typeface="Verdana"/>
                <a:cs typeface="Verdana"/>
              </a:rPr>
              <a:t>frequency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NTSC,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National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Television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System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Committee]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609653"/>
            <a:ext cx="170173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telecommunications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landslide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10" dirty="0">
                <a:latin typeface="Verdana"/>
                <a:cs typeface="Verdana"/>
              </a:rPr>
              <a:t> Earthquake Scenario.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557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44813" y="6772433"/>
            <a:ext cx="8098155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U.S.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Geological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Survey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ShakeMap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the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Scenario’s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hypothetical </a:t>
            </a:r>
            <a:r>
              <a:rPr sz="2450" b="1" dirty="0">
                <a:latin typeface="Verdana"/>
                <a:cs typeface="Verdana"/>
              </a:rPr>
              <a:t>magnitude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7.0</a:t>
            </a:r>
            <a:r>
              <a:rPr sz="2450" b="1" spc="-10" dirty="0">
                <a:latin typeface="Verdana"/>
                <a:cs typeface="Verdana"/>
              </a:rPr>
              <a:t> mainshock.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1047088"/>
            <a:ext cx="18426430" cy="9219565"/>
            <a:chOff x="1047088" y="1047088"/>
            <a:chExt cx="18426430" cy="92195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9710422" cy="92191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6879" y="8240576"/>
              <a:ext cx="9126329" cy="18349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4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337410"/>
            <a:ext cx="16533494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telecommunications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fires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following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the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5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Scenario.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9112345"/>
            <a:ext cx="17585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amplitude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FM, </a:t>
            </a:r>
            <a:r>
              <a:rPr sz="1650" dirty="0">
                <a:latin typeface="Verdana"/>
                <a:cs typeface="Verdana"/>
              </a:rPr>
              <a:t>frequency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NTSC,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National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Television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System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Committee]</a:t>
            </a:r>
            <a:endParaRPr sz="1650">
              <a:latin typeface="Verdana"/>
              <a:cs typeface="Verdan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047088" y="2384593"/>
          <a:ext cx="18093690" cy="6433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4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369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546100" marR="57785" indent="-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study 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9220" marR="100330" indent="-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long-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haul 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 marR="52069" indent="63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interoffice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35585" marR="74295" indent="-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Cellular sites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data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centers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central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point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of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presence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81915" marR="7493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Wireless switch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02235" marR="95885" indent="127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Internet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exchange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69240" marR="52705" indent="-208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Microwave towers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35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AM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radio 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FM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radio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2280"/>
                        </a:lnSpc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NTSC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  <a:p>
                      <a:pPr marL="52705" marR="45720" indent="-1905" algn="ctr">
                        <a:lnSpc>
                          <a:spcPts val="2280"/>
                        </a:lnSpc>
                        <a:spcBef>
                          <a:spcPts val="7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2705" marR="4572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Digital 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Fire</a:t>
                      </a:r>
                      <a:r>
                        <a:rPr sz="2050" b="1" spc="-2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following</a:t>
                      </a:r>
                      <a:r>
                        <a:rPr sz="2050" b="1" spc="-2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earthquake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ED3F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095">
                <a:tc>
                  <a:txBody>
                    <a:bodyPr/>
                    <a:lstStyle/>
                    <a:p>
                      <a:pPr marL="202565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marL="210185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developed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1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1,029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7,882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2,054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287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14,650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905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295910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Moderate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marL="304165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287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1,284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251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2,264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High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254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540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304165" marR="295910" indent="231140">
                        <a:lnSpc>
                          <a:spcPct val="100000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Total 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1,570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9,575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2,424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17,454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1,056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2.6,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47088" y="2303594"/>
          <a:ext cx="18093690" cy="414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4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636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47193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369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546100" marR="57785" indent="-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study 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9220" marR="100330" indent="-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long-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haul 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 marR="52069" indent="63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Fiber routes, interoffice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35585" marR="74295" indent="-152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Cellular sites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data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centers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central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marR="90170" indent="190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Fiber-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lit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buildings,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point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of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presence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81915" marR="7493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Wireless switch offices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02235" marR="95885" indent="127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Internet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exchange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269240" marR="52705" indent="-208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Microwave towers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35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AM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radio 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122555" marR="115570" indent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FM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radio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antennas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1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2280"/>
                        </a:lnSpc>
                      </a:pP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NTSC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  <a:p>
                      <a:pPr marL="52705" marR="45720" indent="-1905" algn="ctr">
                        <a:lnSpc>
                          <a:spcPts val="2280"/>
                        </a:lnSpc>
                        <a:spcBef>
                          <a:spcPts val="7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2705" marR="45720"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Digital television transmitters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Aftershocks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EF41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1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6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months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2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1,866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461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108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3,785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6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year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3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221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4,353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1,322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226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10,363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596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marL="311150" marR="303530" indent="224154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Total exposed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4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3,108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917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236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7,000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439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27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440">
                <a:tc>
                  <a:txBody>
                    <a:bodyPr/>
                    <a:lstStyle/>
                    <a:p>
                      <a:pPr marL="635" algn="ctr">
                        <a:lnSpc>
                          <a:spcPts val="1980"/>
                        </a:lnSpc>
                        <a:spcBef>
                          <a:spcPts val="70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Percentage</a:t>
                      </a:r>
                      <a:endParaRPr sz="165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1945"/>
                        </a:lnSpc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2146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08988" y="6652018"/>
            <a:ext cx="18094960" cy="3506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488315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amplitude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FM, </a:t>
            </a:r>
            <a:r>
              <a:rPr sz="1650" dirty="0">
                <a:latin typeface="Verdana"/>
                <a:cs typeface="Verdana"/>
              </a:rPr>
              <a:t>frequency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modulation;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NTSC,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National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Television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System</a:t>
            </a:r>
            <a:r>
              <a:rPr sz="1650" spc="-8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Committee]</a:t>
            </a:r>
            <a:endParaRPr sz="1650">
              <a:latin typeface="Verdana"/>
              <a:cs typeface="Verdana"/>
            </a:endParaRPr>
          </a:p>
          <a:p>
            <a:pPr marL="561340">
              <a:lnSpc>
                <a:spcPct val="100000"/>
              </a:lnSpc>
              <a:spcBef>
                <a:spcPts val="1600"/>
              </a:spcBef>
            </a:pPr>
            <a:r>
              <a:rPr sz="1125" baseline="33333" dirty="0">
                <a:latin typeface="Verdana"/>
                <a:cs typeface="Verdana"/>
              </a:rPr>
              <a:t>1</a:t>
            </a:r>
            <a:r>
              <a:rPr sz="1300" dirty="0">
                <a:latin typeface="Verdana"/>
                <a:cs typeface="Verdana"/>
              </a:rPr>
              <a:t>Percentage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developed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refers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percentage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individual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system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found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areas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classified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low-</a:t>
            </a:r>
            <a:r>
              <a:rPr sz="1300" dirty="0">
                <a:latin typeface="Verdana"/>
                <a:cs typeface="Verdana"/>
              </a:rPr>
              <a:t>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moderate-,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high-intensity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developed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by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2011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National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Cover</a:t>
            </a:r>
            <a:endParaRPr sz="13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sz="1300" spc="-10" dirty="0">
                <a:latin typeface="Verdana"/>
                <a:cs typeface="Verdana"/>
              </a:rPr>
              <a:t>Database.</a:t>
            </a:r>
            <a:endParaRPr sz="1300">
              <a:latin typeface="Verdana"/>
              <a:cs typeface="Verdana"/>
            </a:endParaRPr>
          </a:p>
          <a:p>
            <a:pPr marL="38100" marR="30480" indent="523240">
              <a:lnSpc>
                <a:spcPct val="101499"/>
              </a:lnSpc>
              <a:spcBef>
                <a:spcPts val="825"/>
              </a:spcBef>
            </a:pPr>
            <a:r>
              <a:rPr sz="1125" baseline="33333" dirty="0">
                <a:latin typeface="Verdana"/>
                <a:cs typeface="Verdana"/>
              </a:rPr>
              <a:t>2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length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facility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all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magnitude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(M)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greater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during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first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three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months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Earthquake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Scenario</a:t>
            </a:r>
            <a:r>
              <a:rPr sz="1300" spc="500" dirty="0">
                <a:latin typeface="Verdana"/>
                <a:cs typeface="Verdana"/>
              </a:rPr>
              <a:t>  </a:t>
            </a:r>
            <a:r>
              <a:rPr sz="1300" dirty="0">
                <a:latin typeface="Verdana"/>
                <a:cs typeface="Verdana"/>
              </a:rPr>
              <a:t>mainshock.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multiple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each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time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category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M6.2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4:47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a.m.,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M5.7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May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11:53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p.m.,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M5.2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June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23,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8:27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p.m.,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M5.3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July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1,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11:19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a.m.</a:t>
            </a:r>
            <a:endParaRPr sz="1300">
              <a:latin typeface="Verdana"/>
              <a:cs typeface="Verdana"/>
            </a:endParaRPr>
          </a:p>
          <a:p>
            <a:pPr marL="38100" marR="396875" indent="523240">
              <a:lnSpc>
                <a:spcPct val="101499"/>
              </a:lnSpc>
              <a:spcBef>
                <a:spcPts val="825"/>
              </a:spcBef>
            </a:pPr>
            <a:r>
              <a:rPr sz="1125" baseline="33333" dirty="0">
                <a:latin typeface="Verdana"/>
                <a:cs typeface="Verdana"/>
              </a:rPr>
              <a:t>3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length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facility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greater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between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12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months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Earthquake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mainshock.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is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multiple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each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time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category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M6.0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Mountain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View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September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30,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8:16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p.m.,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M6.4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Cupertino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October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12:33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a.m.,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M5.4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Sunnyvale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October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2:24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a.m.</a:t>
            </a:r>
            <a:endParaRPr sz="1300">
              <a:latin typeface="Verdana"/>
              <a:cs typeface="Verdana"/>
            </a:endParaRPr>
          </a:p>
          <a:p>
            <a:pPr marL="38100" marR="93980" indent="523240">
              <a:lnSpc>
                <a:spcPct val="101499"/>
              </a:lnSpc>
              <a:spcBef>
                <a:spcPts val="819"/>
              </a:spcBef>
            </a:pPr>
            <a:r>
              <a:rPr sz="1125" baseline="33333" dirty="0">
                <a:latin typeface="Verdana"/>
                <a:cs typeface="Verdana"/>
              </a:rPr>
              <a:t>4</a:t>
            </a:r>
            <a:r>
              <a:rPr sz="1300" dirty="0">
                <a:latin typeface="Verdana"/>
                <a:cs typeface="Verdana"/>
              </a:rPr>
              <a:t>Total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length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facilities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affected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by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least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moderate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shaking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from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(regardless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number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to </a:t>
            </a:r>
            <a:r>
              <a:rPr sz="1300" dirty="0">
                <a:latin typeface="Verdana"/>
                <a:cs typeface="Verdana"/>
              </a:rPr>
              <a:t>which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exposed).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Exposure</a:t>
            </a:r>
            <a:r>
              <a:rPr spc="5" dirty="0"/>
              <a:t> </a:t>
            </a:r>
            <a:r>
              <a:rPr dirty="0"/>
              <a:t>of</a:t>
            </a:r>
            <a:r>
              <a:rPr spc="10" dirty="0"/>
              <a:t> </a:t>
            </a:r>
            <a:r>
              <a:rPr dirty="0"/>
              <a:t>telecommunications</a:t>
            </a:r>
            <a:r>
              <a:rPr spc="15" dirty="0"/>
              <a:t> </a:t>
            </a:r>
            <a:r>
              <a:rPr dirty="0"/>
              <a:t>infrastructure</a:t>
            </a:r>
            <a:r>
              <a:rPr spc="15" dirty="0"/>
              <a:t> </a:t>
            </a:r>
            <a:r>
              <a:rPr dirty="0"/>
              <a:t>to</a:t>
            </a:r>
            <a:r>
              <a:rPr spc="10" dirty="0"/>
              <a:t> </a:t>
            </a:r>
            <a:r>
              <a:rPr dirty="0"/>
              <a:t>aftershocks</a:t>
            </a:r>
            <a:r>
              <a:rPr spc="5" dirty="0"/>
              <a:t> </a:t>
            </a:r>
            <a:r>
              <a:rPr b="0" dirty="0">
                <a:latin typeface="Verdana"/>
                <a:cs typeface="Verdana"/>
              </a:rPr>
              <a:t>from</a:t>
            </a:r>
            <a:r>
              <a:rPr b="0" spc="20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the</a:t>
            </a:r>
            <a:r>
              <a:rPr b="0" spc="10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HayWired</a:t>
            </a:r>
            <a:r>
              <a:rPr b="0" spc="15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Earthquake</a:t>
            </a:r>
            <a:r>
              <a:rPr b="0" spc="20" dirty="0">
                <a:latin typeface="Verdana"/>
                <a:cs typeface="Verdana"/>
              </a:rPr>
              <a:t> </a:t>
            </a:r>
            <a:r>
              <a:rPr b="0" spc="-10" dirty="0">
                <a:latin typeface="Verdana"/>
                <a:cs typeface="Verdana"/>
              </a:rPr>
              <a:t>Scenario.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345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21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11593" y="5935239"/>
            <a:ext cx="8736330" cy="3757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4365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12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13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transmission</a:t>
            </a:r>
            <a:r>
              <a:rPr sz="2200" b="1" spc="12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infrastructure</a:t>
            </a:r>
            <a:r>
              <a:rPr sz="2200" b="1" spc="13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relative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rupture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Hayward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Fault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during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Many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transmission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infrastructure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lifelines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fault,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including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natural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gas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petroleum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pipelines,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water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supply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transmission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systems, </a:t>
            </a:r>
            <a:r>
              <a:rPr sz="2200" dirty="0">
                <a:latin typeface="Verdana"/>
                <a:cs typeface="Verdana"/>
              </a:rPr>
              <a:t>highways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secondary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roads,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electric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power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transmission </a:t>
            </a:r>
            <a:r>
              <a:rPr sz="2200" dirty="0">
                <a:latin typeface="Verdana"/>
                <a:cs typeface="Verdana"/>
              </a:rPr>
              <a:t>lines,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long-haul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cables.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Where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linear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features </a:t>
            </a:r>
            <a:r>
              <a:rPr sz="2200" dirty="0">
                <a:latin typeface="Verdana"/>
                <a:cs typeface="Verdana"/>
              </a:rPr>
              <a:t>cross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fault,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intersection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points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colored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be </a:t>
            </a:r>
            <a:r>
              <a:rPr sz="2200" dirty="0">
                <a:latin typeface="Verdana"/>
                <a:cs typeface="Verdana"/>
              </a:rPr>
              <a:t>consistent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linear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infrastructure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they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correspond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to </a:t>
            </a:r>
            <a:r>
              <a:rPr sz="2200" dirty="0">
                <a:latin typeface="Verdana"/>
                <a:cs typeface="Verdana"/>
              </a:rPr>
              <a:t>(for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example,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yellow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point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denotes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where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natural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gas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or </a:t>
            </a:r>
            <a:r>
              <a:rPr sz="2200" dirty="0">
                <a:latin typeface="Verdana"/>
                <a:cs typeface="Verdana"/>
              </a:rPr>
              <a:t>petroleum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pipeline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crosses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fault).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879020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351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2B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22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90154" y="5373999"/>
            <a:ext cx="9666605" cy="34182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transmission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infrastructure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relative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rupture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Hayward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Fault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during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Many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transmission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infrastructure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lifelines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fault,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including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natural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gas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petroleum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pipelines,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water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supply </a:t>
            </a:r>
            <a:r>
              <a:rPr sz="2200" dirty="0">
                <a:latin typeface="Verdana"/>
                <a:cs typeface="Verdana"/>
              </a:rPr>
              <a:t>transmission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systems,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highways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secondary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roads,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electric </a:t>
            </a:r>
            <a:r>
              <a:rPr sz="2200" dirty="0">
                <a:latin typeface="Verdana"/>
                <a:cs typeface="Verdana"/>
              </a:rPr>
              <a:t>power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transmission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lines,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long-haul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cables.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Where </a:t>
            </a:r>
            <a:r>
              <a:rPr sz="2200" dirty="0">
                <a:latin typeface="Verdana"/>
                <a:cs typeface="Verdana"/>
              </a:rPr>
              <a:t>linear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features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fault,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intersection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points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colored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to </a:t>
            </a:r>
            <a:r>
              <a:rPr sz="2200" dirty="0">
                <a:latin typeface="Verdana"/>
                <a:cs typeface="Verdana"/>
              </a:rPr>
              <a:t>be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consistent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linear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infrastructure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correspond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(for </a:t>
            </a:r>
            <a:r>
              <a:rPr sz="2200" dirty="0">
                <a:latin typeface="Verdana"/>
                <a:cs typeface="Verdana"/>
              </a:rPr>
              <a:t>example,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yellow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point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denotes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where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natural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gas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petroleum </a:t>
            </a:r>
            <a:r>
              <a:rPr sz="2200" dirty="0">
                <a:latin typeface="Verdana"/>
                <a:cs typeface="Verdana"/>
              </a:rPr>
              <a:t>pipeline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crosses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fault).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7940847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 dirty="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237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75" dirty="0">
                <a:latin typeface="Verdana"/>
                <a:cs typeface="Verdana"/>
              </a:rPr>
              <a:t>P,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612" y="1215502"/>
            <a:ext cx="10418530" cy="90459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01122" y="7515866"/>
            <a:ext cx="8734425" cy="20612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estimated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number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ignitions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within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fire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b="1" dirty="0">
                <a:latin typeface="Verdana"/>
                <a:cs typeface="Verdana"/>
              </a:rPr>
              <a:t>station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primary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response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areas</a:t>
            </a:r>
            <a:r>
              <a:rPr sz="2200" b="1" spc="114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following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magnitude</a:t>
            </a:r>
            <a:endParaRPr sz="2200">
              <a:latin typeface="Verdana"/>
              <a:cs typeface="Verdana"/>
            </a:endParaRPr>
          </a:p>
          <a:p>
            <a:pPr marL="12700" marR="10985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7.0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Green </a:t>
            </a:r>
            <a:r>
              <a:rPr sz="2200" dirty="0">
                <a:latin typeface="Verdana"/>
                <a:cs typeface="Verdana"/>
              </a:rPr>
              <a:t>indicates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small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likelihood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ignition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dark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indicates </a:t>
            </a:r>
            <a:r>
              <a:rPr sz="2200" dirty="0">
                <a:latin typeface="Verdana"/>
                <a:cs typeface="Verdana"/>
              </a:rPr>
              <a:t>five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ignitions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area.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length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Hayward </a:t>
            </a:r>
            <a:r>
              <a:rPr sz="2200" dirty="0">
                <a:latin typeface="Verdana"/>
                <a:cs typeface="Verdana"/>
              </a:rPr>
              <a:t>Fault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ruptured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shown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map.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7286" y="1200801"/>
            <a:ext cx="17289525" cy="73782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4389" y="8867848"/>
            <a:ext cx="17533620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Diagram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illustrating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example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internet-based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system.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internet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network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networks,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connected </a:t>
            </a:r>
            <a:r>
              <a:rPr sz="2200" dirty="0">
                <a:latin typeface="Verdana"/>
                <a:cs typeface="Verdana"/>
              </a:rPr>
              <a:t>together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common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protocols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enable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sharing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data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office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anywhere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around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world.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Note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this </a:t>
            </a:r>
            <a:r>
              <a:rPr sz="2200" dirty="0">
                <a:latin typeface="Verdana"/>
                <a:cs typeface="Verdana"/>
              </a:rPr>
              <a:t>representation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internet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show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its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parts,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not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imply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isolated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other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telecommunications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systems, </a:t>
            </a:r>
            <a:r>
              <a:rPr sz="2200" dirty="0">
                <a:latin typeface="Verdana"/>
                <a:cs typeface="Verdana"/>
              </a:rPr>
              <a:t>such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voice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over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internet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protocol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(VoIP)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applications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cellular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networks,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access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internet.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425323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570" y="0"/>
            <a:ext cx="2338705" cy="1047115"/>
          </a:xfrm>
          <a:custGeom>
            <a:avLst/>
            <a:gdLst/>
            <a:ahLst/>
            <a:cxnLst/>
            <a:rect l="l" t="t" r="r" b="b"/>
            <a:pathLst>
              <a:path w="2338705" h="1047115">
                <a:moveTo>
                  <a:pt x="2338441" y="0"/>
                </a:moveTo>
                <a:lnTo>
                  <a:pt x="0" y="0"/>
                </a:lnTo>
                <a:lnTo>
                  <a:pt x="0" y="1047088"/>
                </a:lnTo>
                <a:lnTo>
                  <a:pt x="2338441" y="1047088"/>
                </a:lnTo>
                <a:lnTo>
                  <a:pt x="2338441" y="0"/>
                </a:lnTo>
                <a:close/>
              </a:path>
            </a:pathLst>
          </a:custGeom>
          <a:solidFill>
            <a:srgbClr val="5A6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3506" y="329687"/>
            <a:ext cx="1176020" cy="659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9" y="7850078"/>
            <a:ext cx="17880965" cy="240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Scenario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mainshock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central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offices </a:t>
            </a:r>
            <a:r>
              <a:rPr sz="2200" b="1" dirty="0">
                <a:latin typeface="Verdana"/>
                <a:cs typeface="Verdana"/>
              </a:rPr>
              <a:t>(telecommunications).</a:t>
            </a:r>
            <a:r>
              <a:rPr sz="2200" b="1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White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shows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epicenter.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potential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building </a:t>
            </a:r>
            <a:r>
              <a:rPr sz="2200" dirty="0">
                <a:latin typeface="Verdana"/>
                <a:cs typeface="Verdana"/>
              </a:rPr>
              <a:t>tagging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central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offices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assuming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moderate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code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(overturning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unanchored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equipment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also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possible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 </a:t>
            </a:r>
            <a:r>
              <a:rPr sz="2200" dirty="0">
                <a:latin typeface="Verdana"/>
                <a:cs typeface="Verdana"/>
              </a:rPr>
              <a:t>yellow-tagged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red-tagged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buildings).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g</a:t>
            </a:r>
            <a:r>
              <a:rPr sz="2200" i="1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acceleration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due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gravity.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central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office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ground-</a:t>
            </a:r>
            <a:r>
              <a:rPr sz="2200" spc="-10" dirty="0">
                <a:latin typeface="Verdana"/>
                <a:cs typeface="Verdana"/>
              </a:rPr>
              <a:t>failure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(liquefaction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landslide).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central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office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following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(represented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dirty="0">
                <a:latin typeface="Verdana"/>
                <a:cs typeface="Verdana"/>
              </a:rPr>
              <a:t>by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level—burned-building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developed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containing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fires).</a:t>
            </a:r>
            <a:r>
              <a:rPr sz="2200" spc="1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D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central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dirty="0">
                <a:latin typeface="Verdana"/>
                <a:cs typeface="Verdana"/>
              </a:rPr>
              <a:t>offices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affected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maximum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level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failure,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fire.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306" y="942379"/>
            <a:ext cx="19111774" cy="698457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30069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A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388" y="10406158"/>
            <a:ext cx="425323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8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2496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B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14923" y="1071455"/>
            <a:ext cx="1568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C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257351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D</a:t>
            </a:r>
            <a:endParaRPr sz="1850">
              <a:latin typeface="Univers LT Std 47 Cn Lt"/>
              <a:cs typeface="Univers LT Std 47 Cn 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570" y="0"/>
            <a:ext cx="2338705" cy="1047115"/>
          </a:xfrm>
          <a:custGeom>
            <a:avLst/>
            <a:gdLst/>
            <a:ahLst/>
            <a:cxnLst/>
            <a:rect l="l" t="t" r="r" b="b"/>
            <a:pathLst>
              <a:path w="2338705" h="1047115">
                <a:moveTo>
                  <a:pt x="2338441" y="0"/>
                </a:moveTo>
                <a:lnTo>
                  <a:pt x="0" y="0"/>
                </a:lnTo>
                <a:lnTo>
                  <a:pt x="0" y="1047088"/>
                </a:lnTo>
                <a:lnTo>
                  <a:pt x="2338441" y="1047088"/>
                </a:lnTo>
                <a:lnTo>
                  <a:pt x="2338441" y="0"/>
                </a:lnTo>
                <a:close/>
              </a:path>
            </a:pathLst>
          </a:custGeom>
          <a:solidFill>
            <a:srgbClr val="5A6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3506" y="329687"/>
            <a:ext cx="1176020" cy="659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9" y="7850078"/>
            <a:ext cx="17940655" cy="240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45160" algn="just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Scenario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mainshock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data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centers. </a:t>
            </a:r>
            <a:r>
              <a:rPr sz="2200" dirty="0">
                <a:latin typeface="Verdana"/>
                <a:cs typeface="Verdana"/>
              </a:rPr>
              <a:t>White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shows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epicenter.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1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potential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tagging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data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centers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assuming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moderate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code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(overturning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unanchored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equipment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also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possible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yellow-tagged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red-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tagged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buildings).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g</a:t>
            </a:r>
            <a:r>
              <a:rPr sz="2200" i="1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acceleration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due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gravity.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data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center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ground-failure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(liquefaction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landslide).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data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center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following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(represented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level—</a:t>
            </a:r>
            <a:r>
              <a:rPr sz="2200" spc="-10" dirty="0">
                <a:latin typeface="Verdana"/>
                <a:cs typeface="Verdana"/>
              </a:rPr>
              <a:t>burned-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developed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containing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fires).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D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data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centers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affected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maximum </a:t>
            </a:r>
            <a:r>
              <a:rPr sz="2200" dirty="0">
                <a:latin typeface="Verdana"/>
                <a:cs typeface="Verdana"/>
              </a:rPr>
              <a:t>level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failure,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fire.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306" y="942379"/>
            <a:ext cx="19111774" cy="69560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30069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A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5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2496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B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14923" y="1071455"/>
            <a:ext cx="1568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C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257351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D</a:t>
            </a:r>
            <a:endParaRPr sz="1850">
              <a:latin typeface="Univers LT Std 47 Cn Lt"/>
              <a:cs typeface="Univers LT Std 47 Cn 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570" y="0"/>
            <a:ext cx="2338705" cy="1047115"/>
          </a:xfrm>
          <a:custGeom>
            <a:avLst/>
            <a:gdLst/>
            <a:ahLst/>
            <a:cxnLst/>
            <a:rect l="l" t="t" r="r" b="b"/>
            <a:pathLst>
              <a:path w="2338705" h="1047115">
                <a:moveTo>
                  <a:pt x="2338441" y="0"/>
                </a:moveTo>
                <a:lnTo>
                  <a:pt x="0" y="0"/>
                </a:lnTo>
                <a:lnTo>
                  <a:pt x="0" y="1047088"/>
                </a:lnTo>
                <a:lnTo>
                  <a:pt x="2338441" y="1047088"/>
                </a:lnTo>
                <a:lnTo>
                  <a:pt x="2338441" y="0"/>
                </a:lnTo>
                <a:close/>
              </a:path>
            </a:pathLst>
          </a:custGeom>
          <a:solidFill>
            <a:srgbClr val="5A6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3506" y="329687"/>
            <a:ext cx="1176020" cy="659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7783921"/>
            <a:ext cx="17991455" cy="240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Scenario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mainshock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self-</a:t>
            </a:r>
            <a:r>
              <a:rPr sz="2200" b="1" spc="-10" dirty="0">
                <a:latin typeface="Verdana"/>
                <a:cs typeface="Verdana"/>
              </a:rPr>
              <a:t>supporting </a:t>
            </a:r>
            <a:r>
              <a:rPr sz="2200" b="1" dirty="0">
                <a:latin typeface="Verdana"/>
                <a:cs typeface="Verdana"/>
              </a:rPr>
              <a:t>towers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(SST)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guyed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towers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(GT).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White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shows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epicenter.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of </a:t>
            </a:r>
            <a:r>
              <a:rPr sz="2200" dirty="0">
                <a:latin typeface="Verdana"/>
                <a:cs typeface="Verdana"/>
              </a:rPr>
              <a:t>potential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SSTs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GTs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(overturning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unanchored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equipment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also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possible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shaded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areas).</a:t>
            </a:r>
            <a:r>
              <a:rPr sz="2200" spc="-20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B</a:t>
            </a:r>
            <a:r>
              <a:rPr sz="2200" spc="-25" dirty="0">
                <a:latin typeface="Verdana"/>
                <a:cs typeface="Verdana"/>
              </a:rPr>
              <a:t>,</a:t>
            </a:r>
            <a:r>
              <a:rPr sz="2200" spc="5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SST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ground-failure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(liquefaction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landslide).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SST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 </a:t>
            </a:r>
            <a:r>
              <a:rPr sz="2200" dirty="0">
                <a:latin typeface="Verdana"/>
                <a:cs typeface="Verdana"/>
              </a:rPr>
              <a:t>following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(represented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level—the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burned-building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developed </a:t>
            </a:r>
            <a:r>
              <a:rPr sz="2200" dirty="0">
                <a:latin typeface="Verdana"/>
                <a:cs typeface="Verdana"/>
              </a:rPr>
              <a:t>area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containing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fires).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D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SST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affected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maximum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level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failure,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fire. </a:t>
            </a:r>
            <a:r>
              <a:rPr sz="2200" i="1" dirty="0">
                <a:latin typeface="Verdana"/>
                <a:cs typeface="Verdana"/>
              </a:rPr>
              <a:t>g</a:t>
            </a:r>
            <a:r>
              <a:rPr sz="2200" i="1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acceleration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due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gravity.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306" y="942379"/>
            <a:ext cx="19111774" cy="69484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30069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A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12360" y="10406158"/>
            <a:ext cx="1955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2496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B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14923" y="1071455"/>
            <a:ext cx="1568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C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257351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D</a:t>
            </a:r>
            <a:endParaRPr sz="1850">
              <a:latin typeface="Univers LT Std 47 Cn Lt"/>
              <a:cs typeface="Univers LT Std 47 Cn 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01679" y="5746286"/>
            <a:ext cx="9776460" cy="3041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combined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for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all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types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cellular </a:t>
            </a:r>
            <a:r>
              <a:rPr sz="2450" b="1" dirty="0">
                <a:latin typeface="Verdana"/>
                <a:cs typeface="Verdana"/>
              </a:rPr>
              <a:t>sites</a:t>
            </a:r>
            <a:r>
              <a:rPr sz="2450" b="1" spc="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for</a:t>
            </a:r>
            <a:r>
              <a:rPr sz="2450" b="1" spc="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4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2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Scenario</a:t>
            </a:r>
            <a:r>
              <a:rPr sz="2200" b="1" spc="114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mainshock</a:t>
            </a:r>
            <a:r>
              <a:rPr sz="2450" b="1" spc="6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 Bay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Area.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Each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cellular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site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identified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based on </a:t>
            </a:r>
            <a:r>
              <a:rPr sz="2450" spc="-25" dirty="0">
                <a:latin typeface="Verdana"/>
                <a:cs typeface="Verdana"/>
              </a:rPr>
              <a:t>the </a:t>
            </a:r>
            <a:r>
              <a:rPr sz="2450" dirty="0">
                <a:latin typeface="Verdana"/>
                <a:cs typeface="Verdana"/>
              </a:rPr>
              <a:t>highest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level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 hazard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mapped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for shaking,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liquefaction </a:t>
            </a:r>
            <a:r>
              <a:rPr sz="2450" spc="-25" dirty="0">
                <a:latin typeface="Verdana"/>
                <a:cs typeface="Verdana"/>
              </a:rPr>
              <a:t>and </a:t>
            </a:r>
            <a:r>
              <a:rPr sz="2450" dirty="0">
                <a:latin typeface="Verdana"/>
                <a:cs typeface="Verdana"/>
              </a:rPr>
              <a:t>landslide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probability,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fire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density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(burned-</a:t>
            </a:r>
            <a:r>
              <a:rPr sz="2450" dirty="0">
                <a:latin typeface="Verdana"/>
                <a:cs typeface="Verdana"/>
              </a:rPr>
              <a:t>building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square </a:t>
            </a:r>
            <a:r>
              <a:rPr sz="2450" dirty="0">
                <a:latin typeface="Verdana"/>
                <a:cs typeface="Verdana"/>
              </a:rPr>
              <a:t>footage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relative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to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developed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area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containing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fires).</a:t>
            </a:r>
            <a:endParaRPr sz="2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50" dirty="0">
                <a:latin typeface="Verdana"/>
                <a:cs typeface="Verdana"/>
              </a:rPr>
              <a:t>White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star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shows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mainshock</a:t>
            </a:r>
            <a:r>
              <a:rPr sz="2450" spc="-20" dirty="0">
                <a:latin typeface="Verdana"/>
                <a:cs typeface="Verdana"/>
              </a:rPr>
              <a:t> epicenter. </a:t>
            </a:r>
            <a:r>
              <a:rPr sz="2450" i="1" dirty="0">
                <a:latin typeface="Verdana"/>
                <a:cs typeface="Verdana"/>
              </a:rPr>
              <a:t>g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acceleration</a:t>
            </a:r>
            <a:endParaRPr sz="2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50" dirty="0">
                <a:latin typeface="Verdana"/>
                <a:cs typeface="Verdana"/>
              </a:rPr>
              <a:t>due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to </a:t>
            </a:r>
            <a:r>
              <a:rPr sz="2450" spc="-10" dirty="0">
                <a:latin typeface="Verdana"/>
                <a:cs typeface="Verdana"/>
              </a:rPr>
              <a:t>gravity.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632" y="1047088"/>
            <a:ext cx="7069868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12360" y="10406158"/>
            <a:ext cx="1955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570" y="0"/>
            <a:ext cx="2338705" cy="1047115"/>
          </a:xfrm>
          <a:custGeom>
            <a:avLst/>
            <a:gdLst/>
            <a:ahLst/>
            <a:cxnLst/>
            <a:rect l="l" t="t" r="r" b="b"/>
            <a:pathLst>
              <a:path w="2338705" h="1047115">
                <a:moveTo>
                  <a:pt x="2338441" y="0"/>
                </a:moveTo>
                <a:lnTo>
                  <a:pt x="0" y="0"/>
                </a:lnTo>
                <a:lnTo>
                  <a:pt x="0" y="1047088"/>
                </a:lnTo>
                <a:lnTo>
                  <a:pt x="2338441" y="1047088"/>
                </a:lnTo>
                <a:lnTo>
                  <a:pt x="2338441" y="0"/>
                </a:lnTo>
                <a:close/>
              </a:path>
            </a:pathLst>
          </a:custGeom>
          <a:solidFill>
            <a:srgbClr val="5A6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3506" y="329687"/>
            <a:ext cx="1176020" cy="659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8165061"/>
            <a:ext cx="17820640" cy="2061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fiber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optic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lines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various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from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Scenario </a:t>
            </a:r>
            <a:r>
              <a:rPr sz="2200" b="1" dirty="0">
                <a:latin typeface="Verdana"/>
                <a:cs typeface="Verdana"/>
              </a:rPr>
              <a:t>mainshock.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White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star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mainshock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epicenter.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exposure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 </a:t>
            </a:r>
            <a:r>
              <a:rPr sz="2200" dirty="0">
                <a:latin typeface="Verdana"/>
                <a:cs typeface="Verdana"/>
              </a:rPr>
              <a:t>density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(defined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burned-building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developed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containing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fires).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D</a:t>
            </a:r>
            <a:r>
              <a:rPr sz="2200" spc="-25" dirty="0">
                <a:latin typeface="Verdana"/>
                <a:cs typeface="Verdana"/>
              </a:rPr>
              <a:t>,</a:t>
            </a:r>
            <a:endParaRPr sz="2200">
              <a:latin typeface="Verdana"/>
              <a:cs typeface="Verdana"/>
            </a:endParaRPr>
          </a:p>
          <a:p>
            <a:pPr marL="12700" marR="38417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Map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bridges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classified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medium-high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high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potential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impact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carry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multiple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(landslide,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density).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cm/s,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centimeters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second.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306" y="858612"/>
            <a:ext cx="19111774" cy="69201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30069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A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15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8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2496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B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88219" y="1071455"/>
            <a:ext cx="1568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C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330647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D</a:t>
            </a:r>
            <a:endParaRPr sz="1850">
              <a:latin typeface="Univers LT Std 47 Cn Lt"/>
              <a:cs typeface="Univers LT Std 47 Cn 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</TotalTime>
  <Words>3559</Words>
  <Application>Microsoft Office PowerPoint</Application>
  <PresentationFormat>Custom</PresentationFormat>
  <Paragraphs>821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SF Compact Display</vt:lpstr>
      <vt:lpstr>Times New Roman</vt:lpstr>
      <vt:lpstr>Univers LT Std 47 Cn Lt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Exposure of telecommunications infrastructure to aftershocks from the HayWired Earthquake Scenario.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Lorenzo Mendoza</cp:lastModifiedBy>
  <cp:revision>1</cp:revision>
  <dcterms:created xsi:type="dcterms:W3CDTF">2023-04-01T21:24:01Z</dcterms:created>
  <dcterms:modified xsi:type="dcterms:W3CDTF">2023-04-03T04:29:25Z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2023-04-01T00:00:00Z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2023-04-01T00:00:00Z</vt:filetime>
  </property>
  <property fmtid="{D5CDD505-2E9C-101B-9397-08002B2CF9AE}" pid="5" name="Producer">
    <vt:lpwstr>Adobe PDF Library 17.0</vt:lpwstr>
  </property>
</Properties>
</file>